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65"/>
  </p:notesMasterIdLst>
  <p:handoutMasterIdLst>
    <p:handoutMasterId r:id="rId66"/>
  </p:handoutMasterIdLst>
  <p:sldIdLst>
    <p:sldId id="277" r:id="rId3"/>
    <p:sldId id="257" r:id="rId4"/>
    <p:sldId id="374" r:id="rId5"/>
    <p:sldId id="381" r:id="rId6"/>
    <p:sldId id="382" r:id="rId7"/>
    <p:sldId id="383" r:id="rId8"/>
    <p:sldId id="384" r:id="rId9"/>
    <p:sldId id="385" r:id="rId10"/>
    <p:sldId id="386" r:id="rId11"/>
    <p:sldId id="387" r:id="rId12"/>
    <p:sldId id="388" r:id="rId13"/>
    <p:sldId id="389" r:id="rId14"/>
    <p:sldId id="390" r:id="rId15"/>
    <p:sldId id="391" r:id="rId16"/>
    <p:sldId id="392" r:id="rId17"/>
    <p:sldId id="393" r:id="rId18"/>
    <p:sldId id="394" r:id="rId19"/>
    <p:sldId id="395" r:id="rId20"/>
    <p:sldId id="396" r:id="rId21"/>
    <p:sldId id="397" r:id="rId22"/>
    <p:sldId id="398" r:id="rId23"/>
    <p:sldId id="399" r:id="rId24"/>
    <p:sldId id="400" r:id="rId25"/>
    <p:sldId id="401" r:id="rId26"/>
    <p:sldId id="402" r:id="rId27"/>
    <p:sldId id="403" r:id="rId28"/>
    <p:sldId id="404" r:id="rId29"/>
    <p:sldId id="405" r:id="rId30"/>
    <p:sldId id="406" r:id="rId31"/>
    <p:sldId id="407" r:id="rId32"/>
    <p:sldId id="408" r:id="rId33"/>
    <p:sldId id="409" r:id="rId34"/>
    <p:sldId id="410" r:id="rId35"/>
    <p:sldId id="411" r:id="rId36"/>
    <p:sldId id="416" r:id="rId37"/>
    <p:sldId id="412" r:id="rId38"/>
    <p:sldId id="417" r:id="rId39"/>
    <p:sldId id="413" r:id="rId40"/>
    <p:sldId id="418" r:id="rId41"/>
    <p:sldId id="414" r:id="rId42"/>
    <p:sldId id="419" r:id="rId43"/>
    <p:sldId id="415" r:id="rId44"/>
    <p:sldId id="437" r:id="rId45"/>
    <p:sldId id="438" r:id="rId46"/>
    <p:sldId id="439" r:id="rId47"/>
    <p:sldId id="440" r:id="rId48"/>
    <p:sldId id="441" r:id="rId49"/>
    <p:sldId id="446" r:id="rId50"/>
    <p:sldId id="447" r:id="rId51"/>
    <p:sldId id="448" r:id="rId52"/>
    <p:sldId id="449" r:id="rId53"/>
    <p:sldId id="450" r:id="rId54"/>
    <p:sldId id="451" r:id="rId55"/>
    <p:sldId id="454" r:id="rId56"/>
    <p:sldId id="455" r:id="rId57"/>
    <p:sldId id="456" r:id="rId58"/>
    <p:sldId id="457" r:id="rId59"/>
    <p:sldId id="458" r:id="rId60"/>
    <p:sldId id="459" r:id="rId61"/>
    <p:sldId id="460" r:id="rId62"/>
    <p:sldId id="371" r:id="rId63"/>
    <p:sldId id="37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0"/>
  </p:normalViewPr>
  <p:slideViewPr>
    <p:cSldViewPr snapToGrid="0">
      <p:cViewPr varScale="1">
        <p:scale>
          <a:sx n="79" d="100"/>
          <a:sy n="79" d="100"/>
        </p:scale>
        <p:origin x="749" y="72"/>
      </p:cViewPr>
      <p:guideLst>
        <p:guide orient="horz" pos="2160"/>
        <p:guide pos="3840"/>
      </p:guideLst>
    </p:cSldViewPr>
  </p:slid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72962" y="500888"/>
            <a:ext cx="11046076"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1/7/2024</a:t>
            </a:fld>
            <a:endParaRPr lang="en-US"/>
          </a:p>
        </p:txBody>
      </p:sp>
      <p:sp>
        <p:nvSpPr>
          <p:cNvPr id="6" name="Holder 6"/>
          <p:cNvSpPr>
            <a:spLocks noGrp="1"/>
          </p:cNvSpPr>
          <p:nvPr>
            <p:ph type="sldNum" sz="quarter" idx="7"/>
          </p:nvPr>
        </p:nvSpPr>
        <p:spPr/>
        <p:txBody>
          <a:bodyPr lIns="0" tIns="0" rIns="0" bIns="0"/>
          <a:lstStyle>
            <a:lvl1pPr>
              <a:defRPr sz="1400" b="0" i="0">
                <a:solidFill>
                  <a:srgbClr val="A6A6A6"/>
                </a:solidFill>
                <a:latin typeface="Calibri"/>
                <a:cs typeface="Calibri"/>
              </a:defRPr>
            </a:lvl1pPr>
          </a:lstStyle>
          <a:p>
            <a:pPr marL="38100">
              <a:lnSpc>
                <a:spcPts val="1435"/>
              </a:lnSpc>
            </a:pPr>
            <a:fld id="{81D60167-4931-47E6-BA6A-407CBD079E47}" type="slidenum">
              <a:rPr dirty="0"/>
              <a:pPr marL="38100">
                <a:lnSpc>
                  <a:spcPts val="1435"/>
                </a:lnSpc>
              </a:pPr>
              <a:t>‹#›</a:t>
            </a:fld>
            <a:endParaRPr dirty="0"/>
          </a:p>
        </p:txBody>
      </p:sp>
    </p:spTree>
    <p:extLst>
      <p:ext uri="{BB962C8B-B14F-4D97-AF65-F5344CB8AC3E}">
        <p14:creationId xmlns:p14="http://schemas.microsoft.com/office/powerpoint/2010/main" val="374835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eca.com.ve/hsclassweb/cs/Study%20Notes/MachineInstructionCycl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eca.com.ve/hsclassweb/cs/Study%20Notes/MachineInstructionCycl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eca.com.ve/hsclassweb/cs/Study%20Notes/MachineInstructionCycl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eca.com.ve/hsclassweb/cs/Study%20Notes/MachineInstructionCycl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eca.com.ve/hsclassweb/cs/Study%20Notes/MachineInstructionCycl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2778346400"/>
              </p:ext>
            </p:extLst>
          </p:nvPr>
        </p:nvGraphicFramePr>
        <p:xfrm>
          <a:off x="76788" y="2260591"/>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Picture 76"/>
                      <p:cNvPicPr>
                        <a:picLocks noChangeAspect="1" noChangeArrowheads="1"/>
                      </p:cNvPicPr>
                      <p:nvPr/>
                    </p:nvPicPr>
                    <p:blipFill>
                      <a:blip r:embed="rId3">
                        <a:lum bright="76000"/>
                        <a:extLst>
                          <a:ext uri="{28A0092B-C50C-407E-A947-70E740481C1C}">
                            <a14:useLocalDpi xmlns:a14="http://schemas.microsoft.com/office/drawing/2010/main" val="0"/>
                          </a:ext>
                        </a:extLst>
                      </a:blip>
                      <a:srcRect/>
                      <a:stretch>
                        <a:fillRect/>
                      </a:stretch>
                    </p:blipFill>
                    <p:spPr bwMode="auto">
                      <a:xfrm>
                        <a:off x="76788" y="2260591"/>
                        <a:ext cx="3303056" cy="31480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rrowheads="1"/>
          </p:cNvSpPr>
          <p:nvPr/>
        </p:nvSpPr>
        <p:spPr bwMode="auto">
          <a:xfrm>
            <a:off x="574766" y="1459925"/>
            <a:ext cx="11103427" cy="337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IN" sz="3600" b="1" dirty="0">
                <a:latin typeface="Casper Bold"/>
              </a:rPr>
              <a:t>Apex Institute of Technology</a:t>
            </a:r>
            <a:endParaRPr lang="en-US" sz="3600" dirty="0">
              <a:latin typeface="Casper Bold"/>
            </a:endParaRPr>
          </a:p>
          <a:p>
            <a:pPr algn="ctr"/>
            <a:r>
              <a:rPr lang="en-IN" sz="2000" b="1" dirty="0">
                <a:latin typeface="Casper Bold"/>
              </a:rPr>
              <a:t>Department of Computer Science &amp; Engineering</a:t>
            </a:r>
            <a:endParaRPr lang="en-US" sz="2000" b="1" dirty="0">
              <a:latin typeface="Casper Bold"/>
            </a:endParaRPr>
          </a:p>
          <a:p>
            <a:pPr lvl="0" algn="ctr" defTabSz="622300">
              <a:lnSpc>
                <a:spcPct val="90000"/>
              </a:lnSpc>
              <a:spcBef>
                <a:spcPct val="0"/>
              </a:spcBef>
              <a:spcAft>
                <a:spcPct val="35000"/>
              </a:spcAft>
            </a:pPr>
            <a:endParaRPr lang="en-US" sz="2800" dirty="0">
              <a:latin typeface="Casper Bold"/>
            </a:endParaRPr>
          </a:p>
          <a:p>
            <a:pPr lvl="0" algn="ctr" defTabSz="622300">
              <a:lnSpc>
                <a:spcPct val="90000"/>
              </a:lnSpc>
              <a:spcBef>
                <a:spcPct val="0"/>
              </a:spcBef>
              <a:spcAft>
                <a:spcPct val="35000"/>
              </a:spcAft>
            </a:pPr>
            <a:r>
              <a:rPr lang="en-US" sz="3600" b="1" dirty="0">
                <a:latin typeface="Casper Bold"/>
              </a:rPr>
              <a:t>Computer Organization &amp; Architecture </a:t>
            </a:r>
          </a:p>
          <a:p>
            <a:pPr lvl="0" algn="ctr" defTabSz="622300">
              <a:lnSpc>
                <a:spcPct val="90000"/>
              </a:lnSpc>
              <a:spcBef>
                <a:spcPct val="0"/>
              </a:spcBef>
              <a:spcAft>
                <a:spcPct val="35000"/>
              </a:spcAft>
            </a:pPr>
            <a:r>
              <a:rPr lang="en-US" sz="3600" b="1" dirty="0">
                <a:latin typeface="Casper Bold"/>
              </a:rPr>
              <a:t>(CST-281)</a:t>
            </a:r>
          </a:p>
          <a:p>
            <a:pPr lvl="0" algn="ctr" defTabSz="622300">
              <a:lnSpc>
                <a:spcPct val="90000"/>
              </a:lnSpc>
              <a:spcBef>
                <a:spcPct val="0"/>
              </a:spcBef>
              <a:spcAft>
                <a:spcPct val="35000"/>
              </a:spcAft>
            </a:pPr>
            <a:endParaRPr lang="en-US" sz="3600" b="1" dirty="0">
              <a:latin typeface="Casper Bold"/>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2" name="TextBox 1">
            <a:extLst>
              <a:ext uri="{FF2B5EF4-FFF2-40B4-BE49-F238E27FC236}">
                <a16:creationId xmlns:a16="http://schemas.microsoft.com/office/drawing/2014/main" id="{CB36E28C-D7B6-45D7-81C1-274C275F362A}"/>
              </a:ext>
            </a:extLst>
          </p:cNvPr>
          <p:cNvSpPr txBox="1"/>
          <p:nvPr/>
        </p:nvSpPr>
        <p:spPr>
          <a:xfrm>
            <a:off x="685800" y="5590145"/>
            <a:ext cx="4301314" cy="1200329"/>
          </a:xfrm>
          <a:prstGeom prst="rect">
            <a:avLst/>
          </a:prstGeom>
          <a:noFill/>
        </p:spPr>
        <p:txBody>
          <a:bodyPr wrap="square" rtlCol="0">
            <a:spAutoFit/>
          </a:bodyPr>
          <a:lstStyle/>
          <a:p>
            <a:r>
              <a:rPr lang="en-US" b="1" dirty="0">
                <a:latin typeface="Times New Roman" pitchFamily="18" charset="0"/>
                <a:cs typeface="Times New Roman" pitchFamily="18" charset="0"/>
              </a:rPr>
              <a:t>Jayashree Mohanty</a:t>
            </a:r>
          </a:p>
          <a:p>
            <a:r>
              <a:rPr lang="en-US" dirty="0">
                <a:latin typeface="Times New Roman" pitchFamily="18" charset="0"/>
                <a:cs typeface="Times New Roman" pitchFamily="18" charset="0"/>
              </a:rPr>
              <a:t>E15737</a:t>
            </a:r>
          </a:p>
          <a:p>
            <a:r>
              <a:rPr lang="en-IN" dirty="0">
                <a:latin typeface="Times New Roman" pitchFamily="18" charset="0"/>
                <a:cs typeface="Times New Roman" pitchFamily="18" charset="0"/>
              </a:rPr>
              <a:t>Assistant Professor</a:t>
            </a:r>
          </a:p>
          <a:p>
            <a:r>
              <a:rPr lang="en-IN" dirty="0">
                <a:latin typeface="Times New Roman" pitchFamily="18" charset="0"/>
                <a:cs typeface="Times New Roman" pitchFamily="18" charset="0"/>
              </a:rPr>
              <a:t>CSE(AIT), CU</a:t>
            </a: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15440" y="914401"/>
            <a:ext cx="8900160" cy="6553199"/>
          </a:xfrm>
        </p:spPr>
        <p:txBody>
          <a:bodyPr/>
          <a:lstStyle/>
          <a:p>
            <a:r>
              <a:rPr lang="en-US" sz="1800" dirty="0">
                <a:latin typeface="Times New Roman" panose="02020603050405020304" pitchFamily="18" charset="0"/>
                <a:cs typeface="Times New Roman" panose="02020603050405020304" pitchFamily="18" charset="0"/>
              </a:rPr>
              <a:t>To start off the fetch cycle, the address which is stored in the </a:t>
            </a:r>
            <a:r>
              <a:rPr lang="en-US" sz="1800" u="sng" dirty="0">
                <a:latin typeface="Times New Roman" panose="02020603050405020304" pitchFamily="18" charset="0"/>
                <a:cs typeface="Times New Roman" panose="02020603050405020304" pitchFamily="18" charset="0"/>
                <a:hlinkClick r:id="rId2"/>
              </a:rPr>
              <a:t>program counter</a:t>
            </a:r>
            <a:r>
              <a:rPr lang="en-US" sz="1800" dirty="0">
                <a:latin typeface="Times New Roman" panose="02020603050405020304" pitchFamily="18" charset="0"/>
                <a:cs typeface="Times New Roman" panose="02020603050405020304" pitchFamily="18" charset="0"/>
              </a:rPr>
              <a:t> (PC) is transferred to the </a:t>
            </a:r>
            <a:r>
              <a:rPr lang="en-US" sz="1800" u="sng" dirty="0">
                <a:latin typeface="Times New Roman" panose="02020603050405020304" pitchFamily="18" charset="0"/>
                <a:cs typeface="Times New Roman" panose="02020603050405020304" pitchFamily="18" charset="0"/>
                <a:hlinkClick r:id="rId2"/>
              </a:rPr>
              <a:t>memory address register</a:t>
            </a:r>
            <a:r>
              <a:rPr lang="en-US" sz="1800" dirty="0">
                <a:latin typeface="Times New Roman" panose="02020603050405020304" pitchFamily="18" charset="0"/>
                <a:cs typeface="Times New Roman" panose="02020603050405020304" pitchFamily="18" charset="0"/>
              </a:rPr>
              <a:t> (MAR). The CPU then transfers the instruction located at the address stored in the MAR to the </a:t>
            </a:r>
            <a:r>
              <a:rPr lang="en-US" sz="1800" u="sng" dirty="0">
                <a:latin typeface="Times New Roman" panose="02020603050405020304" pitchFamily="18" charset="0"/>
                <a:cs typeface="Times New Roman" panose="02020603050405020304" pitchFamily="18" charset="0"/>
                <a:hlinkClick r:id="rId2"/>
              </a:rPr>
              <a:t>memory buffer register</a:t>
            </a:r>
            <a:r>
              <a:rPr lang="en-US" sz="1800" dirty="0">
                <a:latin typeface="Times New Roman" panose="02020603050405020304" pitchFamily="18" charset="0"/>
                <a:cs typeface="Times New Roman" panose="02020603050405020304" pitchFamily="18" charset="0"/>
              </a:rPr>
              <a:t> (MBR) via the data lines connecting the CPU to memory. This transfer from memory to CPU is coordinated by the </a:t>
            </a:r>
            <a:r>
              <a:rPr lang="en-US" sz="1800" u="sng" dirty="0">
                <a:latin typeface="Times New Roman" panose="02020603050405020304" pitchFamily="18" charset="0"/>
                <a:cs typeface="Times New Roman" panose="02020603050405020304" pitchFamily="18" charset="0"/>
                <a:hlinkClick r:id="rId2"/>
              </a:rPr>
              <a:t>control unit</a:t>
            </a:r>
            <a:r>
              <a:rPr lang="en-US" sz="1800" dirty="0">
                <a:latin typeface="Times New Roman" panose="02020603050405020304" pitchFamily="18" charset="0"/>
                <a:cs typeface="Times New Roman" panose="02020603050405020304" pitchFamily="18" charset="0"/>
              </a:rPr>
              <a:t> (CU). To finish the cycle, the newly fetched instruction is transferred to the </a:t>
            </a:r>
            <a:r>
              <a:rPr lang="en-US" sz="1800" u="sng" dirty="0">
                <a:latin typeface="Times New Roman" panose="02020603050405020304" pitchFamily="18" charset="0"/>
                <a:cs typeface="Times New Roman" panose="02020603050405020304" pitchFamily="18" charset="0"/>
                <a:hlinkClick r:id="rId2"/>
              </a:rPr>
              <a:t>instruction register</a:t>
            </a:r>
            <a:r>
              <a:rPr lang="en-US" sz="1800" dirty="0">
                <a:latin typeface="Times New Roman" panose="02020603050405020304" pitchFamily="18" charset="0"/>
                <a:cs typeface="Times New Roman" panose="02020603050405020304" pitchFamily="18" charset="0"/>
              </a:rPr>
              <a:t> (IR) and unless told otherwise, the CU increments the PC to point to the next address location in memory.</a:t>
            </a:r>
          </a:p>
          <a:p>
            <a:endParaRPr lang="en-US"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Fetch cycle</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10</a:t>
            </a:fld>
            <a:endParaRPr lang="en-US"/>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1676" y="2895600"/>
            <a:ext cx="5216525" cy="3276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35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The illustrated fetch cycle above  can be summarized by the following points:</a:t>
            </a:r>
          </a:p>
          <a:p>
            <a:pPr lvl="0"/>
            <a:r>
              <a:rPr lang="en-US" sz="2000" dirty="0">
                <a:latin typeface="Times New Roman" panose="02020603050405020304" pitchFamily="18" charset="0"/>
                <a:cs typeface="Times New Roman" panose="02020603050405020304" pitchFamily="18" charset="0"/>
              </a:rPr>
              <a:t>PC =&gt; MAR </a:t>
            </a:r>
          </a:p>
          <a:p>
            <a:pPr lvl="0"/>
            <a:r>
              <a:rPr lang="en-US" sz="2000" dirty="0">
                <a:latin typeface="Times New Roman" panose="02020603050405020304" pitchFamily="18" charset="0"/>
                <a:cs typeface="Times New Roman" panose="02020603050405020304" pitchFamily="18" charset="0"/>
              </a:rPr>
              <a:t>MAR =&gt; memory =&gt; MBR </a:t>
            </a:r>
          </a:p>
          <a:p>
            <a:pPr lvl="0"/>
            <a:r>
              <a:rPr lang="en-US" sz="2000" dirty="0">
                <a:latin typeface="Times New Roman" panose="02020603050405020304" pitchFamily="18" charset="0"/>
                <a:cs typeface="Times New Roman" panose="02020603050405020304" pitchFamily="18" charset="0"/>
              </a:rPr>
              <a:t>MBR =&gt; IR </a:t>
            </a:r>
          </a:p>
          <a:p>
            <a:pPr lvl="0"/>
            <a:r>
              <a:rPr lang="en-US" sz="2000" dirty="0">
                <a:latin typeface="Times New Roman" panose="02020603050405020304" pitchFamily="18" charset="0"/>
                <a:cs typeface="Times New Roman" panose="02020603050405020304" pitchFamily="18" charset="0"/>
              </a:rPr>
              <a:t>PC=PC+1</a:t>
            </a:r>
          </a:p>
          <a:p>
            <a:pPr marL="0" indent="0">
              <a:buNone/>
            </a:pPr>
            <a:r>
              <a:rPr lang="en-US" sz="2000" dirty="0">
                <a:latin typeface="Times New Roman" panose="02020603050405020304" pitchFamily="18" charset="0"/>
                <a:cs typeface="Times New Roman" panose="02020603050405020304" pitchFamily="18" charset="0"/>
              </a:rPr>
              <a:t>After the CPU has finished fetching an instruction, the CU checks the contents of the IR and determines which type of execution is to be carried out next. This process is known as the decoding phase. The instruction is now ready for the execution cycle.</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1600" dirty="0" err="1">
                <a:latin typeface="Times New Roman" panose="02020603050405020304" pitchFamily="18" charset="0"/>
                <a:cs typeface="Times New Roman" panose="02020603050405020304" pitchFamily="18" charset="0"/>
              </a:rPr>
              <a:t>Cont</a:t>
            </a:r>
            <a:r>
              <a:rPr lang="en-US" sz="1600"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11</a:t>
            </a:fld>
            <a:endParaRPr lang="en-US"/>
          </a:p>
        </p:txBody>
      </p:sp>
    </p:spTree>
    <p:extLst>
      <p:ext uri="{BB962C8B-B14F-4D97-AF65-F5344CB8AC3E}">
        <p14:creationId xmlns:p14="http://schemas.microsoft.com/office/powerpoint/2010/main" val="4003185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latin typeface="Times New Roman" panose="02020603050405020304" pitchFamily="18" charset="0"/>
                <a:cs typeface="Times New Roman" panose="02020603050405020304" pitchFamily="18" charset="0"/>
              </a:rPr>
              <a:t>Once an instruction has been loaded into the </a:t>
            </a:r>
            <a:r>
              <a:rPr lang="en-US" sz="1800" u="sng" dirty="0">
                <a:latin typeface="Times New Roman" panose="02020603050405020304" pitchFamily="18" charset="0"/>
                <a:cs typeface="Times New Roman" panose="02020603050405020304" pitchFamily="18" charset="0"/>
                <a:hlinkClick r:id="rId2"/>
              </a:rPr>
              <a:t>instruction register</a:t>
            </a:r>
            <a:r>
              <a:rPr lang="en-US" sz="1800" dirty="0">
                <a:latin typeface="Times New Roman" panose="02020603050405020304" pitchFamily="18" charset="0"/>
                <a:cs typeface="Times New Roman" panose="02020603050405020304" pitchFamily="18" charset="0"/>
              </a:rPr>
              <a:t> (IR), and the </a:t>
            </a:r>
            <a:r>
              <a:rPr lang="en-US" sz="1800" u="sng" dirty="0">
                <a:latin typeface="Times New Roman" panose="02020603050405020304" pitchFamily="18" charset="0"/>
                <a:cs typeface="Times New Roman" panose="02020603050405020304" pitchFamily="18" charset="0"/>
                <a:hlinkClick r:id="rId2"/>
              </a:rPr>
              <a:t>control unit</a:t>
            </a:r>
            <a:r>
              <a:rPr lang="en-US" sz="1800" dirty="0">
                <a:latin typeface="Times New Roman" panose="02020603050405020304" pitchFamily="18" charset="0"/>
                <a:cs typeface="Times New Roman" panose="02020603050405020304" pitchFamily="18" charset="0"/>
              </a:rPr>
              <a:t> (CU) has examined and decoded the fetched instruction and determined the required course of action to take, the execution cycle can commence. Unlike the </a:t>
            </a:r>
            <a:r>
              <a:rPr lang="en-US" sz="1800" u="sng" dirty="0">
                <a:latin typeface="Times New Roman" panose="02020603050405020304" pitchFamily="18" charset="0"/>
                <a:cs typeface="Times New Roman" panose="02020603050405020304" pitchFamily="18" charset="0"/>
                <a:hlinkClick r:id="rId2"/>
              </a:rPr>
              <a:t>fetch cycle</a:t>
            </a:r>
            <a:r>
              <a:rPr lang="en-US" sz="1800" dirty="0">
                <a:latin typeface="Times New Roman" panose="02020603050405020304" pitchFamily="18" charset="0"/>
                <a:cs typeface="Times New Roman" panose="02020603050405020304" pitchFamily="18" charset="0"/>
              </a:rPr>
              <a:t> and the </a:t>
            </a:r>
            <a:r>
              <a:rPr lang="en-US" sz="1800" u="sng" dirty="0">
                <a:latin typeface="Times New Roman" panose="02020603050405020304" pitchFamily="18" charset="0"/>
                <a:cs typeface="Times New Roman" panose="02020603050405020304" pitchFamily="18" charset="0"/>
                <a:hlinkClick r:id="rId2"/>
              </a:rPr>
              <a:t>interrupt cycle</a:t>
            </a:r>
            <a:r>
              <a:rPr lang="en-US" sz="1800" dirty="0">
                <a:latin typeface="Times New Roman" panose="02020603050405020304" pitchFamily="18" charset="0"/>
                <a:cs typeface="Times New Roman" panose="02020603050405020304" pitchFamily="18" charset="0"/>
              </a:rPr>
              <a:t>, both of which have a set instruction sequence, the execute cycle can comprise some complex operations (commonly called opcodes).</a:t>
            </a:r>
          </a:p>
          <a:p>
            <a:pPr marL="0" indent="0">
              <a:buNone/>
            </a:pPr>
            <a:r>
              <a:rPr lang="en-US" sz="1800" dirty="0">
                <a:latin typeface="Times New Roman" panose="02020603050405020304" pitchFamily="18" charset="0"/>
                <a:cs typeface="Times New Roman" panose="02020603050405020304" pitchFamily="18" charset="0"/>
              </a:rPr>
              <a:t>The actions within the execution cycle can be categorized into the following four groups:</a:t>
            </a:r>
          </a:p>
          <a:p>
            <a:pPr lvl="0"/>
            <a:r>
              <a:rPr lang="en-US" sz="1800" i="1" dirty="0">
                <a:latin typeface="Times New Roman" panose="02020603050405020304" pitchFamily="18" charset="0"/>
                <a:cs typeface="Times New Roman" panose="02020603050405020304" pitchFamily="18" charset="0"/>
              </a:rPr>
              <a:t>CPU - Memory</a:t>
            </a:r>
            <a:r>
              <a:rPr lang="en-US" sz="1800" dirty="0">
                <a:latin typeface="Times New Roman" panose="02020603050405020304" pitchFamily="18" charset="0"/>
                <a:cs typeface="Times New Roman" panose="02020603050405020304" pitchFamily="18" charset="0"/>
              </a:rPr>
              <a:t>: Data may be transferred from memory to the CPU or from the CPU to memory. </a:t>
            </a:r>
          </a:p>
          <a:p>
            <a:pPr lvl="0"/>
            <a:r>
              <a:rPr lang="en-US" sz="1800" i="1" dirty="0">
                <a:latin typeface="Times New Roman" panose="02020603050405020304" pitchFamily="18" charset="0"/>
                <a:cs typeface="Times New Roman" panose="02020603050405020304" pitchFamily="18" charset="0"/>
              </a:rPr>
              <a:t>CPU - I/O</a:t>
            </a:r>
            <a:r>
              <a:rPr lang="en-US" sz="1800" dirty="0">
                <a:latin typeface="Times New Roman" panose="02020603050405020304" pitchFamily="18" charset="0"/>
                <a:cs typeface="Times New Roman" panose="02020603050405020304" pitchFamily="18" charset="0"/>
              </a:rPr>
              <a:t>: Data may be transferred from an I/O module to the CPU or from the CPU to an I/O module. </a:t>
            </a:r>
          </a:p>
          <a:p>
            <a:pPr lvl="0"/>
            <a:r>
              <a:rPr lang="en-US" sz="1800" i="1" dirty="0">
                <a:latin typeface="Times New Roman" panose="02020603050405020304" pitchFamily="18" charset="0"/>
                <a:cs typeface="Times New Roman" panose="02020603050405020304" pitchFamily="18" charset="0"/>
              </a:rPr>
              <a:t>Data Processing</a:t>
            </a:r>
            <a:r>
              <a:rPr lang="en-US" sz="1800" dirty="0">
                <a:latin typeface="Times New Roman" panose="02020603050405020304" pitchFamily="18" charset="0"/>
                <a:cs typeface="Times New Roman" panose="02020603050405020304" pitchFamily="18" charset="0"/>
              </a:rPr>
              <a:t>: The CPU may perform some arithmetic or logic operation on data via the </a:t>
            </a:r>
            <a:r>
              <a:rPr lang="en-US" sz="1800" u="sng" dirty="0">
                <a:latin typeface="Times New Roman" panose="02020603050405020304" pitchFamily="18" charset="0"/>
                <a:cs typeface="Times New Roman" panose="02020603050405020304" pitchFamily="18" charset="0"/>
                <a:hlinkClick r:id="rId2"/>
              </a:rPr>
              <a:t>arithmetic-logic unit</a:t>
            </a:r>
            <a:r>
              <a:rPr lang="en-US" sz="1800" dirty="0">
                <a:latin typeface="Times New Roman" panose="02020603050405020304" pitchFamily="18" charset="0"/>
                <a:cs typeface="Times New Roman" panose="02020603050405020304" pitchFamily="18" charset="0"/>
              </a:rPr>
              <a:t> (ALU). </a:t>
            </a:r>
          </a:p>
          <a:p>
            <a:pPr lvl="0"/>
            <a:r>
              <a:rPr lang="en-US" sz="1800" i="1" dirty="0">
                <a:latin typeface="Times New Roman" panose="02020603050405020304" pitchFamily="18" charset="0"/>
                <a:cs typeface="Times New Roman" panose="02020603050405020304" pitchFamily="18" charset="0"/>
              </a:rPr>
              <a:t>Control</a:t>
            </a:r>
            <a:r>
              <a:rPr lang="en-US" sz="1800" dirty="0">
                <a:latin typeface="Times New Roman" panose="02020603050405020304" pitchFamily="18" charset="0"/>
                <a:cs typeface="Times New Roman" panose="02020603050405020304" pitchFamily="18" charset="0"/>
              </a:rPr>
              <a:t>: An instruction may specify that the sequence of operation may be altered. For example, the </a:t>
            </a:r>
            <a:r>
              <a:rPr lang="en-US" sz="1800" u="sng" dirty="0">
                <a:latin typeface="Times New Roman" panose="02020603050405020304" pitchFamily="18" charset="0"/>
                <a:cs typeface="Times New Roman" panose="02020603050405020304" pitchFamily="18" charset="0"/>
                <a:hlinkClick r:id="rId2"/>
              </a:rPr>
              <a:t>program counter</a:t>
            </a:r>
            <a:r>
              <a:rPr lang="en-US" sz="1800" dirty="0">
                <a:latin typeface="Times New Roman" panose="02020603050405020304" pitchFamily="18" charset="0"/>
                <a:cs typeface="Times New Roman" panose="02020603050405020304" pitchFamily="18" charset="0"/>
              </a:rPr>
              <a:t> (PC) may be updated with a new memory address to reflect that the next instruction fetched, should be read from this new location. </a:t>
            </a:r>
          </a:p>
          <a:p>
            <a:pPr marL="0" lvl="0" indent="0">
              <a:buNone/>
            </a:pPr>
            <a:r>
              <a:rPr lang="en-US" sz="1800" dirty="0">
                <a:latin typeface="Times New Roman" panose="02020603050405020304" pitchFamily="18" charset="0"/>
                <a:cs typeface="Times New Roman" panose="02020603050405020304" pitchFamily="18" charset="0"/>
              </a:rPr>
              <a:t>For simplicity reasons, the following examples will deal with two operations that can occur. The [LOAD ACC, memory] and </a:t>
            </a:r>
          </a:p>
          <a:p>
            <a:endParaRPr lang="en-US" sz="1800" dirty="0">
              <a:latin typeface="Times New Roman" panose="02020603050405020304" pitchFamily="18" charset="0"/>
              <a:cs typeface="Times New Roman" panose="02020603050405020304" pitchFamily="18" charset="0"/>
            </a:endParaRPr>
          </a:p>
          <a:p>
            <a:endParaRPr lang="en-US" dirty="0"/>
          </a:p>
        </p:txBody>
      </p:sp>
      <p:sp>
        <p:nvSpPr>
          <p:cNvPr id="3" name="Title 2"/>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Execution cycle</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12</a:t>
            </a:fld>
            <a:endParaRPr lang="en-US"/>
          </a:p>
        </p:txBody>
      </p:sp>
    </p:spTree>
    <p:extLst>
      <p:ext uri="{BB962C8B-B14F-4D97-AF65-F5344CB8AC3E}">
        <p14:creationId xmlns:p14="http://schemas.microsoft.com/office/powerpoint/2010/main" val="969224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sz="1800" dirty="0">
                <a:latin typeface="Times New Roman" panose="02020603050405020304" pitchFamily="18" charset="0"/>
                <a:cs typeface="Times New Roman" panose="02020603050405020304" pitchFamily="18" charset="0"/>
              </a:rPr>
              <a:t>[ADD ACC, memory], both of which could be classified as memory reference instructions. Instructions which can be executed without leaving the CPU are referred to as non-memory reference instructions.</a:t>
            </a:r>
          </a:p>
          <a:p>
            <a:r>
              <a:rPr lang="en-US" sz="1800" b="1" dirty="0">
                <a:latin typeface="Times New Roman" panose="02020603050405020304" pitchFamily="18" charset="0"/>
                <a:cs typeface="Times New Roman" panose="02020603050405020304" pitchFamily="18" charset="0"/>
              </a:rPr>
              <a:t>LOAD ACC, memory</a:t>
            </a:r>
          </a:p>
          <a:p>
            <a:pPr marL="0" indent="0">
              <a:buNone/>
            </a:pPr>
            <a:r>
              <a:rPr lang="en-US" sz="1800" dirty="0">
                <a:latin typeface="Times New Roman" panose="02020603050405020304" pitchFamily="18" charset="0"/>
                <a:cs typeface="Times New Roman" panose="02020603050405020304" pitchFamily="18" charset="0"/>
              </a:rPr>
              <a:t>This operation loads the </a:t>
            </a:r>
            <a:r>
              <a:rPr lang="en-US" sz="1800" dirty="0">
                <a:latin typeface="Times New Roman" panose="02020603050405020304" pitchFamily="18" charset="0"/>
                <a:cs typeface="Times New Roman" panose="02020603050405020304" pitchFamily="18" charset="0"/>
                <a:hlinkClick r:id="rId2"/>
              </a:rPr>
              <a:t>accumulator</a:t>
            </a:r>
            <a:r>
              <a:rPr lang="en-US" sz="1800" dirty="0">
                <a:latin typeface="Times New Roman" panose="02020603050405020304" pitchFamily="18" charset="0"/>
                <a:cs typeface="Times New Roman" panose="02020603050405020304" pitchFamily="18" charset="0"/>
              </a:rPr>
              <a:t> (ACC) with data that is stored in the memory location specified in the instruction. The operation starts off by transferring the address portion of the instruction from the IR to the </a:t>
            </a:r>
            <a:r>
              <a:rPr lang="en-US" sz="1800" u="sng" dirty="0">
                <a:latin typeface="Times New Roman" panose="02020603050405020304" pitchFamily="18" charset="0"/>
                <a:cs typeface="Times New Roman" panose="02020603050405020304" pitchFamily="18" charset="0"/>
                <a:hlinkClick r:id="rId2"/>
              </a:rPr>
              <a:t>memory address register</a:t>
            </a:r>
            <a:r>
              <a:rPr lang="en-US" sz="1800" dirty="0">
                <a:latin typeface="Times New Roman" panose="02020603050405020304" pitchFamily="18" charset="0"/>
                <a:cs typeface="Times New Roman" panose="02020603050405020304" pitchFamily="18" charset="0"/>
              </a:rPr>
              <a:t> (MAR). The CPU then transfers the instruction located at the address stored in the MAR to the </a:t>
            </a:r>
            <a:r>
              <a:rPr lang="en-US" sz="1800" u="sng" dirty="0">
                <a:latin typeface="Times New Roman" panose="02020603050405020304" pitchFamily="18" charset="0"/>
                <a:cs typeface="Times New Roman" panose="02020603050405020304" pitchFamily="18" charset="0"/>
                <a:hlinkClick r:id="rId2"/>
              </a:rPr>
              <a:t>memory buffer register</a:t>
            </a:r>
            <a:r>
              <a:rPr lang="en-US" sz="1800" dirty="0">
                <a:latin typeface="Times New Roman" panose="02020603050405020304" pitchFamily="18" charset="0"/>
                <a:cs typeface="Times New Roman" panose="02020603050405020304" pitchFamily="18" charset="0"/>
              </a:rPr>
              <a:t> (MBR) via the data lines connecting the CPU to memory. This transfer from memory to CPU is coordinated by the CU. To finish the cycle, the newly fetched data is transferred to the ACC.</a:t>
            </a:r>
          </a:p>
          <a:p>
            <a:pPr marL="0" indent="0">
              <a:buNone/>
            </a:pPr>
            <a:r>
              <a:rPr lang="en-US" sz="1800" dirty="0">
                <a:latin typeface="Times New Roman" panose="02020603050405020304" pitchFamily="18" charset="0"/>
                <a:cs typeface="Times New Roman" panose="02020603050405020304" pitchFamily="18" charset="0"/>
              </a:rPr>
              <a:t>1 The illustrated LOAD operation (Figure 4) can be summarized in the following points:</a:t>
            </a:r>
          </a:p>
          <a:p>
            <a:pPr marL="0" lvl="0" indent="0">
              <a:buNone/>
            </a:pPr>
            <a:r>
              <a:rPr lang="en-US" sz="1800" dirty="0">
                <a:latin typeface="Times New Roman" panose="02020603050405020304" pitchFamily="18" charset="0"/>
                <a:cs typeface="Times New Roman" panose="02020603050405020304" pitchFamily="18" charset="0"/>
              </a:rPr>
              <a:t>2 IR [address portion] =&gt; MAR </a:t>
            </a:r>
          </a:p>
          <a:p>
            <a:pPr marL="0" lvl="0" indent="0">
              <a:buNone/>
            </a:pPr>
            <a:r>
              <a:rPr lang="en-US" sz="1800" dirty="0">
                <a:latin typeface="Times New Roman" panose="02020603050405020304" pitchFamily="18" charset="0"/>
                <a:cs typeface="Times New Roman" panose="02020603050405020304" pitchFamily="18" charset="0"/>
              </a:rPr>
              <a:t>3 MAR =&gt; memory =&gt; MBR </a:t>
            </a:r>
          </a:p>
          <a:p>
            <a:pPr marL="0" lvl="0" indent="0">
              <a:buNone/>
            </a:pPr>
            <a:r>
              <a:rPr lang="en-US" sz="1800" dirty="0">
                <a:latin typeface="Times New Roman" panose="02020603050405020304" pitchFamily="18" charset="0"/>
                <a:cs typeface="Times New Roman" panose="02020603050405020304" pitchFamily="18" charset="0"/>
              </a:rPr>
              <a:t>4 MBR =&gt; ACC </a:t>
            </a:r>
          </a:p>
          <a:p>
            <a:endParaRPr lang="en-US" sz="1800" dirty="0">
              <a:latin typeface="Times New Roman" panose="02020603050405020304" pitchFamily="18" charset="0"/>
              <a:cs typeface="Times New Roman" panose="02020603050405020304" pitchFamily="18" charset="0"/>
            </a:endParaRPr>
          </a:p>
          <a:p>
            <a:endParaRPr lang="en-US" dirty="0"/>
          </a:p>
        </p:txBody>
      </p:sp>
      <p:sp>
        <p:nvSpPr>
          <p:cNvPr id="9" name="Title 8"/>
          <p:cNvSpPr>
            <a:spLocks noGrp="1"/>
          </p:cNvSpPr>
          <p:nvPr>
            <p:ph type="title"/>
          </p:nvPr>
        </p:nvSpPr>
        <p:spPr/>
        <p:txBody>
          <a:bodyPr/>
          <a:lstStyle/>
          <a:p>
            <a:r>
              <a:rPr lang="en-US" dirty="0"/>
              <a:t>Conti…</a:t>
            </a:r>
          </a:p>
        </p:txBody>
      </p:sp>
      <p:sp>
        <p:nvSpPr>
          <p:cNvPr id="4" name="Date Placeholder 3"/>
          <p:cNvSpPr>
            <a:spLocks noGrp="1"/>
          </p:cNvSpPr>
          <p:nvPr>
            <p:ph type="dt" sz="half" idx="10"/>
          </p:nvPr>
        </p:nvSpPr>
        <p:spPr/>
        <p:txBody>
          <a:bodyPr/>
          <a:lstStyle/>
          <a:p>
            <a:fld id="{BBAFE658-30D0-49FC-BF60-D45CFC0FF7E6}" type="datetime1">
              <a:rPr lang="en-US" smtClean="0"/>
              <a:pPr/>
              <a:t>1/7/2024</a:t>
            </a:fld>
            <a:endParaRPr lang="en-US"/>
          </a:p>
        </p:txBody>
      </p:sp>
      <p:sp>
        <p:nvSpPr>
          <p:cNvPr id="5" name="Slide Number Placeholder 4"/>
          <p:cNvSpPr>
            <a:spLocks noGrp="1"/>
          </p:cNvSpPr>
          <p:nvPr>
            <p:ph type="sldNum" sz="quarter" idx="12"/>
          </p:nvPr>
        </p:nvSpPr>
        <p:spPr/>
        <p:txBody>
          <a:bodyPr/>
          <a:lstStyle/>
          <a:p>
            <a:fld id="{1E13A9A4-7E5D-47C8-97DD-58A6A3C83649}" type="slidenum">
              <a:rPr lang="en-US" smtClean="0"/>
              <a:pPr/>
              <a:t>13</a:t>
            </a:fld>
            <a:endParaRPr lang="en-US"/>
          </a:p>
        </p:txBody>
      </p:sp>
    </p:spTree>
    <p:extLst>
      <p:ext uri="{BB962C8B-B14F-4D97-AF65-F5344CB8AC3E}">
        <p14:creationId xmlns:p14="http://schemas.microsoft.com/office/powerpoint/2010/main" val="2259371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14</a:t>
            </a:fld>
            <a:endParaRPr lang="en-US"/>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59482" y="1691719"/>
            <a:ext cx="5714286" cy="380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98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lstStyle/>
          <a:p>
            <a:pPr marL="0" indent="0">
              <a:buNone/>
            </a:pPr>
            <a:r>
              <a:rPr lang="en-US" sz="1800" b="1">
                <a:latin typeface="Times New Roman" panose="02020603050405020304" pitchFamily="18" charset="0"/>
                <a:cs typeface="Times New Roman" panose="02020603050405020304" pitchFamily="18" charset="0"/>
              </a:rPr>
              <a:t>ADD ACC, memory</a:t>
            </a:r>
          </a:p>
          <a:p>
            <a:r>
              <a:rPr lang="en-US" sz="1800">
                <a:latin typeface="Times New Roman" panose="02020603050405020304" pitchFamily="18" charset="0"/>
                <a:cs typeface="Times New Roman" panose="02020603050405020304" pitchFamily="18" charset="0"/>
              </a:rPr>
              <a:t>This operation adds the data stored in the ACC with data that is stored in the memory location specified in the instruction using the ALU. The operation starts off by transferring the address portion of the instruction from the IR to the MAR. The CPU then transfers the instruction located at the address stored in the MAR to the MBR via the data lines connecting the CPU to memory. This transfer from memory to CPU is coordinated by the CU. Next, the ALU adds the data stored in the ACC and the MBR. To finish the cycle, the result of the addition operation is stored in the ACC for future use.</a:t>
            </a:r>
          </a:p>
          <a:p>
            <a:r>
              <a:rPr lang="en-US" sz="1800">
                <a:latin typeface="Times New Roman" panose="02020603050405020304" pitchFamily="18" charset="0"/>
                <a:cs typeface="Times New Roman" panose="02020603050405020304" pitchFamily="18" charset="0"/>
              </a:rPr>
              <a:t>The illustrated ADD operation (Figure 5) can be summarised in the following points:</a:t>
            </a:r>
          </a:p>
          <a:p>
            <a:pPr marL="0" lvl="0" indent="0">
              <a:buNone/>
            </a:pPr>
            <a:r>
              <a:rPr lang="en-US" sz="1800">
                <a:latin typeface="Times New Roman" panose="02020603050405020304" pitchFamily="18" charset="0"/>
                <a:cs typeface="Times New Roman" panose="02020603050405020304" pitchFamily="18" charset="0"/>
              </a:rPr>
              <a:t> 1 IR [address portion] =&gt; MAR </a:t>
            </a:r>
          </a:p>
          <a:p>
            <a:pPr marL="0" lvl="0" indent="0">
              <a:buNone/>
            </a:pPr>
            <a:r>
              <a:rPr lang="en-US" sz="1800">
                <a:latin typeface="Times New Roman" panose="02020603050405020304" pitchFamily="18" charset="0"/>
                <a:cs typeface="Times New Roman" panose="02020603050405020304" pitchFamily="18" charset="0"/>
              </a:rPr>
              <a:t> 2  MAR =&gt; memory =&gt; MBR </a:t>
            </a:r>
          </a:p>
          <a:p>
            <a:pPr marL="0" lvl="0" indent="0">
              <a:buNone/>
            </a:pPr>
            <a:r>
              <a:rPr lang="en-US" sz="1800">
                <a:latin typeface="Times New Roman" panose="02020603050405020304" pitchFamily="18" charset="0"/>
                <a:cs typeface="Times New Roman" panose="02020603050405020304" pitchFamily="18" charset="0"/>
              </a:rPr>
              <a:t> 3 MBR + ACC =&gt; ALU </a:t>
            </a:r>
          </a:p>
          <a:p>
            <a:pPr marL="0" indent="0">
              <a:buNone/>
            </a:pPr>
            <a:r>
              <a:rPr lang="en-US" sz="1800">
                <a:latin typeface="Times New Roman" panose="02020603050405020304" pitchFamily="18" charset="0"/>
                <a:cs typeface="Times New Roman" panose="02020603050405020304" pitchFamily="18" charset="0"/>
              </a:rPr>
              <a:t> 4 ALU =&gt; ACC </a:t>
            </a:r>
            <a:endParaRPr lang="en-US"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a:br>
            <a:endParaRPr lang="en-US" dirty="0"/>
          </a:p>
        </p:txBody>
      </p:sp>
      <p:sp>
        <p:nvSpPr>
          <p:cNvPr id="4" name="Date Placeholder 3"/>
          <p:cNvSpPr>
            <a:spLocks noGrp="1"/>
          </p:cNvSpPr>
          <p:nvPr>
            <p:ph type="dt" sz="half" idx="10"/>
          </p:nvPr>
        </p:nvSpPr>
        <p:spPr/>
        <p:txBody>
          <a:bodyPr/>
          <a:lstStyle/>
          <a:p>
            <a:fld id="{BDEEC8E3-1E7A-4491-856C-06C7E7E76814}" type="datetime1">
              <a:rPr lang="en-US" smtClean="0"/>
              <a:pPr/>
              <a:t>1/7/2024</a:t>
            </a:fld>
            <a:endParaRPr lang="en-US"/>
          </a:p>
        </p:txBody>
      </p:sp>
      <p:sp>
        <p:nvSpPr>
          <p:cNvPr id="5" name="Slide Number Placeholder 4"/>
          <p:cNvSpPr>
            <a:spLocks noGrp="1"/>
          </p:cNvSpPr>
          <p:nvPr>
            <p:ph type="sldNum" sz="quarter" idx="12"/>
          </p:nvPr>
        </p:nvSpPr>
        <p:spPr/>
        <p:txBody>
          <a:bodyPr/>
          <a:lstStyle/>
          <a:p>
            <a:fld id="{1E13A9A4-7E5D-47C8-97DD-58A6A3C83649}" type="slidenum">
              <a:rPr lang="en-US" smtClean="0"/>
              <a:pPr/>
              <a:t>15</a:t>
            </a:fld>
            <a:endParaRPr 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733800"/>
            <a:ext cx="4495801" cy="274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694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latin typeface="Times New Roman" panose="02020603050405020304" pitchFamily="18" charset="0"/>
                <a:cs typeface="Times New Roman" panose="02020603050405020304" pitchFamily="18" charset="0"/>
              </a:rPr>
              <a:t>After the execution cycle completes, if an interrupt is not </a:t>
            </a:r>
            <a:r>
              <a:rPr lang="en-US" sz="1800" dirty="0" err="1">
                <a:latin typeface="Times New Roman" panose="02020603050405020304" pitchFamily="18" charset="0"/>
                <a:cs typeface="Times New Roman" panose="02020603050405020304" pitchFamily="18" charset="0"/>
              </a:rPr>
              <a:t>dedect</a:t>
            </a:r>
            <a:r>
              <a:rPr lang="en-US" sz="1800" dirty="0">
                <a:latin typeface="Times New Roman" panose="02020603050405020304" pitchFamily="18" charset="0"/>
                <a:cs typeface="Times New Roman" panose="02020603050405020304" pitchFamily="18" charset="0"/>
              </a:rPr>
              <a:t>, the next instruction is fetched and the process starts all over again.</a:t>
            </a:r>
          </a:p>
          <a:p>
            <a:r>
              <a:rPr lang="en-US" sz="1800" b="1" dirty="0">
                <a:latin typeface="Times New Roman" panose="02020603050405020304" pitchFamily="18" charset="0"/>
                <a:cs typeface="Times New Roman" panose="02020603050405020304" pitchFamily="18" charset="0"/>
              </a:rPr>
              <a:t>Interrupt Cycle</a:t>
            </a:r>
          </a:p>
          <a:p>
            <a:r>
              <a:rPr lang="en-US" sz="1800" dirty="0">
                <a:latin typeface="Times New Roman" panose="02020603050405020304" pitchFamily="18" charset="0"/>
                <a:cs typeface="Times New Roman" panose="02020603050405020304" pitchFamily="18" charset="0"/>
              </a:rPr>
              <a:t>An interrupt can be described as a mechanism in which an I/O module etc., can break the normal sequential control of the </a:t>
            </a:r>
            <a:r>
              <a:rPr lang="en-US" sz="1800" u="sng" dirty="0">
                <a:latin typeface="Times New Roman" panose="02020603050405020304" pitchFamily="18" charset="0"/>
                <a:cs typeface="Times New Roman" panose="02020603050405020304" pitchFamily="18" charset="0"/>
                <a:hlinkClick r:id="rId2"/>
              </a:rPr>
              <a:t>central processing unit</a:t>
            </a:r>
            <a:r>
              <a:rPr lang="en-US" sz="1800" dirty="0">
                <a:latin typeface="Times New Roman" panose="02020603050405020304" pitchFamily="18" charset="0"/>
                <a:cs typeface="Times New Roman" panose="02020603050405020304" pitchFamily="18" charset="0"/>
              </a:rPr>
              <a:t> (CPU). Table 1 below, summarizes the most common form of interrupts that the CPU can receive.</a:t>
            </a:r>
          </a:p>
          <a:p>
            <a:r>
              <a:rPr lang="en-US" sz="1800" dirty="0">
                <a:latin typeface="Times New Roman" panose="02020603050405020304" pitchFamily="18" charset="0"/>
                <a:cs typeface="Times New Roman" panose="02020603050405020304" pitchFamily="18" charset="0"/>
              </a:rPr>
              <a:t>The main advantage of using interrupts is that the processor can be engaged in executing other instructions while the I/O modules connected to the computer are engaged in other operations.</a:t>
            </a:r>
          </a:p>
          <a:p>
            <a:endParaRPr lang="en-US" sz="1800" dirty="0">
              <a:latin typeface="Times New Roman" panose="02020603050405020304" pitchFamily="18" charset="0"/>
              <a:cs typeface="Times New Roman" panose="02020603050405020304" pitchFamily="18" charset="0"/>
            </a:endParaRPr>
          </a:p>
          <a:p>
            <a:endParaRPr lang="en-US" dirty="0"/>
          </a:p>
        </p:txBody>
      </p:sp>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16</a:t>
            </a:fld>
            <a:endParaRPr lang="en-US"/>
          </a:p>
        </p:txBody>
      </p:sp>
    </p:spTree>
    <p:extLst>
      <p:ext uri="{BB962C8B-B14F-4D97-AF65-F5344CB8AC3E}">
        <p14:creationId xmlns:p14="http://schemas.microsoft.com/office/powerpoint/2010/main" val="2217250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2667001" y="1371601"/>
          <a:ext cx="6248400" cy="4633788"/>
        </p:xfrm>
        <a:graphic>
          <a:graphicData uri="http://schemas.openxmlformats.org/drawingml/2006/table">
            <a:tbl>
              <a:tblPr>
                <a:tableStyleId>{5C22544A-7EE6-4342-B048-85BDC9FD1C3A}</a:tableStyleId>
              </a:tblPr>
              <a:tblGrid>
                <a:gridCol w="31623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1900030">
                <a:tc>
                  <a:txBody>
                    <a:bodyPr/>
                    <a:lstStyle/>
                    <a:p>
                      <a:pPr marL="0" marR="0">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Program</a:t>
                      </a:r>
                      <a:endParaRPr lang="en-US" sz="1600" kern="100" dirty="0">
                        <a:effectLst/>
                        <a:latin typeface="Times New Roman" panose="02020603050405020304" pitchFamily="18" charset="0"/>
                        <a:ea typeface="PMingLiU"/>
                        <a:cs typeface="Times New Roman" panose="02020603050405020304" pitchFamily="18" charset="0"/>
                      </a:endParaRPr>
                    </a:p>
                  </a:txBody>
                  <a:tcPr marL="9525" marR="9525" marT="9525" marB="9525"/>
                </a:tc>
                <a:tc>
                  <a:txBody>
                    <a:bodyPr/>
                    <a:lstStyle/>
                    <a:p>
                      <a:pPr marL="0" marR="0">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Generated by some condition that occurs as a results of an instruction execution, such as arithmetic overflow, division by zero, attempt to execute am illegal machine instruction, and reference outside a user's allowed memory space.</a:t>
                      </a:r>
                      <a:endParaRPr lang="en-US" sz="1600" kern="100" dirty="0">
                        <a:effectLst/>
                        <a:latin typeface="Times New Roman" panose="02020603050405020304" pitchFamily="18" charset="0"/>
                        <a:ea typeface="PMingLiU"/>
                        <a:cs typeface="Times New Roman" panose="02020603050405020304" pitchFamily="18" charset="0"/>
                      </a:endParaRPr>
                    </a:p>
                  </a:txBody>
                  <a:tcPr marL="9525" marR="9525" marT="9525" marB="9525"/>
                </a:tc>
                <a:extLst>
                  <a:ext uri="{0D108BD9-81ED-4DB2-BD59-A6C34878D82A}">
                    <a16:rowId xmlns:a16="http://schemas.microsoft.com/office/drawing/2014/main" val="10000"/>
                  </a:ext>
                </a:extLst>
              </a:tr>
              <a:tr h="1035326">
                <a:tc>
                  <a:txBody>
                    <a:bodyPr/>
                    <a:lstStyle/>
                    <a:p>
                      <a:pPr marL="0" marR="0">
                        <a:spcBef>
                          <a:spcPts val="0"/>
                        </a:spcBef>
                        <a:spcAft>
                          <a:spcPts val="0"/>
                        </a:spcAft>
                      </a:pPr>
                      <a:r>
                        <a:rPr lang="en-US" sz="1600" kern="100">
                          <a:effectLst/>
                          <a:latin typeface="Times New Roman" panose="02020603050405020304" pitchFamily="18" charset="0"/>
                          <a:cs typeface="Times New Roman" panose="02020603050405020304" pitchFamily="18" charset="0"/>
                        </a:rPr>
                        <a:t>Timer</a:t>
                      </a:r>
                      <a:endParaRPr lang="en-US" sz="1600" kern="100">
                        <a:effectLst/>
                        <a:latin typeface="Times New Roman" panose="02020603050405020304" pitchFamily="18" charset="0"/>
                        <a:ea typeface="PMingLiU"/>
                        <a:cs typeface="Times New Roman" panose="02020603050405020304" pitchFamily="18" charset="0"/>
                      </a:endParaRPr>
                    </a:p>
                  </a:txBody>
                  <a:tcPr marL="9525" marR="9525" marT="9525" marB="9525"/>
                </a:tc>
                <a:tc>
                  <a:txBody>
                    <a:bodyPr/>
                    <a:lstStyle/>
                    <a:p>
                      <a:pPr marL="0" marR="0">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Generated by a timer within the processor. This allows the operating system to perform certain functions on a regular basis.</a:t>
                      </a:r>
                      <a:endParaRPr lang="en-US" sz="1600" kern="100" dirty="0">
                        <a:effectLst/>
                        <a:latin typeface="Times New Roman" panose="02020603050405020304" pitchFamily="18" charset="0"/>
                        <a:ea typeface="PMingLiU"/>
                        <a:cs typeface="Times New Roman" panose="02020603050405020304" pitchFamily="18" charset="0"/>
                      </a:endParaRPr>
                    </a:p>
                  </a:txBody>
                  <a:tcPr marL="9525" marR="9525" marT="9525" marB="9525"/>
                </a:tc>
                <a:extLst>
                  <a:ext uri="{0D108BD9-81ED-4DB2-BD59-A6C34878D82A}">
                    <a16:rowId xmlns:a16="http://schemas.microsoft.com/office/drawing/2014/main" val="10001"/>
                  </a:ext>
                </a:extLst>
              </a:tr>
              <a:tr h="704022">
                <a:tc>
                  <a:txBody>
                    <a:bodyPr/>
                    <a:lstStyle/>
                    <a:p>
                      <a:pPr marL="0" marR="0">
                        <a:spcBef>
                          <a:spcPts val="0"/>
                        </a:spcBef>
                        <a:spcAft>
                          <a:spcPts val="0"/>
                        </a:spcAft>
                      </a:pPr>
                      <a:r>
                        <a:rPr lang="en-US" sz="1600" kern="100">
                          <a:effectLst/>
                          <a:latin typeface="Times New Roman" panose="02020603050405020304" pitchFamily="18" charset="0"/>
                          <a:cs typeface="Times New Roman" panose="02020603050405020304" pitchFamily="18" charset="0"/>
                        </a:rPr>
                        <a:t>I/O</a:t>
                      </a:r>
                      <a:endParaRPr lang="en-US" sz="1600" kern="100">
                        <a:effectLst/>
                        <a:latin typeface="Times New Roman" panose="02020603050405020304" pitchFamily="18" charset="0"/>
                        <a:ea typeface="PMingLiU"/>
                        <a:cs typeface="Times New Roman" panose="02020603050405020304" pitchFamily="18" charset="0"/>
                      </a:endParaRPr>
                    </a:p>
                  </a:txBody>
                  <a:tcPr marL="9525" marR="9525" marT="9525" marB="9525"/>
                </a:tc>
                <a:tc>
                  <a:txBody>
                    <a:bodyPr/>
                    <a:lstStyle/>
                    <a:p>
                      <a:pPr marL="0" marR="0">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Generated by an I/O controller, to signal normal completion of an operation or to signal a variety of error conditions.</a:t>
                      </a:r>
                      <a:endParaRPr lang="en-US" sz="1600" kern="100" dirty="0">
                        <a:effectLst/>
                        <a:latin typeface="Times New Roman" panose="02020603050405020304" pitchFamily="18" charset="0"/>
                        <a:ea typeface="PMingLiU"/>
                        <a:cs typeface="Times New Roman" panose="02020603050405020304" pitchFamily="18" charset="0"/>
                      </a:endParaRPr>
                    </a:p>
                  </a:txBody>
                  <a:tcPr marL="9525" marR="9525" marT="9525" marB="9525"/>
                </a:tc>
                <a:extLst>
                  <a:ext uri="{0D108BD9-81ED-4DB2-BD59-A6C34878D82A}">
                    <a16:rowId xmlns:a16="http://schemas.microsoft.com/office/drawing/2014/main" val="10002"/>
                  </a:ext>
                </a:extLst>
              </a:tr>
              <a:tr h="704022">
                <a:tc>
                  <a:txBody>
                    <a:bodyPr/>
                    <a:lstStyle/>
                    <a:p>
                      <a:pPr marL="0" marR="0">
                        <a:spcBef>
                          <a:spcPts val="0"/>
                        </a:spcBef>
                        <a:spcAft>
                          <a:spcPts val="0"/>
                        </a:spcAft>
                      </a:pPr>
                      <a:r>
                        <a:rPr lang="en-US" sz="1600" kern="100">
                          <a:effectLst/>
                          <a:latin typeface="Times New Roman" panose="02020603050405020304" pitchFamily="18" charset="0"/>
                          <a:cs typeface="Times New Roman" panose="02020603050405020304" pitchFamily="18" charset="0"/>
                        </a:rPr>
                        <a:t>Hardware failure</a:t>
                      </a:r>
                      <a:endParaRPr lang="en-US" sz="1600" kern="100">
                        <a:effectLst/>
                        <a:latin typeface="Times New Roman" panose="02020603050405020304" pitchFamily="18" charset="0"/>
                        <a:ea typeface="PMingLiU"/>
                        <a:cs typeface="Times New Roman" panose="02020603050405020304" pitchFamily="18" charset="0"/>
                      </a:endParaRPr>
                    </a:p>
                  </a:txBody>
                  <a:tcPr marL="9525" marR="9525" marT="9525" marB="9525"/>
                </a:tc>
                <a:tc>
                  <a:txBody>
                    <a:bodyPr/>
                    <a:lstStyle/>
                    <a:p>
                      <a:pPr marL="0" marR="0">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Generated by a failure such as power failure or memory parity error.</a:t>
                      </a:r>
                      <a:endParaRPr lang="en-US" sz="1600" kern="100" dirty="0">
                        <a:effectLst/>
                        <a:latin typeface="Times New Roman" panose="02020603050405020304" pitchFamily="18" charset="0"/>
                        <a:ea typeface="PMingLiU"/>
                        <a:cs typeface="Times New Roman" panose="02020603050405020304" pitchFamily="18" charset="0"/>
                      </a:endParaRPr>
                    </a:p>
                  </a:txBody>
                  <a:tcPr marL="9525" marR="9525" marT="9525" marB="9525"/>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Cont..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17</a:t>
            </a:fld>
            <a:endParaRPr lang="en-US"/>
          </a:p>
        </p:txBody>
      </p:sp>
    </p:spTree>
    <p:extLst>
      <p:ext uri="{BB962C8B-B14F-4D97-AF65-F5344CB8AC3E}">
        <p14:creationId xmlns:p14="http://schemas.microsoft.com/office/powerpoint/2010/main" val="203603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Up until now we have dealt with the instruction execution cycle on the hardware level. When interrupts are introduced, the CPU and the operating system driving the system, is responsible for the suspension of the program </a:t>
            </a:r>
          </a:p>
          <a:p>
            <a:r>
              <a:rPr lang="en-US" sz="2000" dirty="0">
                <a:latin typeface="Times New Roman" panose="02020603050405020304" pitchFamily="18" charset="0"/>
                <a:cs typeface="Times New Roman" panose="02020603050405020304" pitchFamily="18" charset="0"/>
              </a:rPr>
              <a:t>currently being run, as well as restoring that program at the same point before the interrupt was detected. To handle this, an interrupt handler routine is executed. This interrupt handler is usually built into the operating system.</a:t>
            </a:r>
          </a:p>
          <a:p>
            <a:r>
              <a:rPr lang="en-US" sz="2000" dirty="0">
                <a:latin typeface="Times New Roman" panose="02020603050405020304" pitchFamily="18" charset="0"/>
                <a:cs typeface="Times New Roman" panose="02020603050405020304" pitchFamily="18" charset="0"/>
              </a:rPr>
              <a:t>Before the interrupt handler routine can ran, several processes must occur first. A typical sequence of events is illustrated in Figure 6 below. After the completion of the interrupt handler routine, the normal </a:t>
            </a:r>
            <a:r>
              <a:rPr lang="en-US" sz="2000" dirty="0" err="1">
                <a:latin typeface="Times New Roman" panose="02020603050405020304" pitchFamily="18" charset="0"/>
                <a:cs typeface="Times New Roman" panose="02020603050405020304" pitchFamily="18" charset="0"/>
              </a:rPr>
              <a:t>sequencial</a:t>
            </a:r>
            <a:r>
              <a:rPr lang="en-US" sz="2000" dirty="0">
                <a:latin typeface="Times New Roman" panose="02020603050405020304" pitchFamily="18" charset="0"/>
                <a:cs typeface="Times New Roman" panose="02020603050405020304" pitchFamily="18" charset="0"/>
              </a:rPr>
              <a:t> fetch / execute cycle begins</a:t>
            </a:r>
            <a:r>
              <a:rPr lang="en-US" sz="2000" dirty="0"/>
              <a:t>.</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dirty="0"/>
              <a:t>Cont..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18</a:t>
            </a:fld>
            <a:endParaRPr lang="en-US"/>
          </a:p>
        </p:txBody>
      </p:sp>
    </p:spTree>
    <p:extLst>
      <p:ext uri="{BB962C8B-B14F-4D97-AF65-F5344CB8AC3E}">
        <p14:creationId xmlns:p14="http://schemas.microsoft.com/office/powerpoint/2010/main" val="2777724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19</a:t>
            </a:fld>
            <a:endParaRPr lang="en-US"/>
          </a:p>
        </p:txBody>
      </p:sp>
      <p:pic>
        <p:nvPicPr>
          <p:cNvPr id="717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1" y="1066801"/>
            <a:ext cx="7467599" cy="505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315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754A7D49-432B-44FC-A017-8529D979AD66}"/>
              </a:ext>
            </a:extLst>
          </p:cNvPr>
          <p:cNvSpPr>
            <a:spLocks noGrp="1"/>
          </p:cNvSpPr>
          <p:nvPr>
            <p:ph type="title"/>
          </p:nvPr>
        </p:nvSpPr>
        <p:spPr/>
        <p:txBody>
          <a:bodyPr/>
          <a:lstStyle/>
          <a:p>
            <a:pPr>
              <a:defRPr/>
            </a:pPr>
            <a:r>
              <a:rPr lang="en-US" b="1" dirty="0">
                <a:latin typeface="Casper Bold"/>
              </a:rPr>
              <a:t>About Course</a:t>
            </a:r>
            <a:endParaRPr lang="en-GB" dirty="0"/>
          </a:p>
        </p:txBody>
      </p:sp>
      <p:sp>
        <p:nvSpPr>
          <p:cNvPr id="15365" name="Content Placeholder 2">
            <a:extLst>
              <a:ext uri="{FF2B5EF4-FFF2-40B4-BE49-F238E27FC236}">
                <a16:creationId xmlns:a16="http://schemas.microsoft.com/office/drawing/2014/main" id="{66C7DD19-4DBE-4EE8-9A3C-85BC038046BE}"/>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just">
              <a:buNone/>
            </a:pPr>
            <a:r>
              <a:rPr lang="en-GB" altLang="en-US" sz="3200" dirty="0"/>
              <a:t>		</a:t>
            </a:r>
            <a:r>
              <a:rPr lang="en-GB" altLang="en-US" sz="3200" b="1" dirty="0"/>
              <a:t>This course is introduced to 4th semester students of BE	</a:t>
            </a:r>
          </a:p>
          <a:p>
            <a:pPr algn="just" eaLnBrk="1" hangingPunct="1">
              <a:buFont typeface="Arial" panose="020B0604020202020204" pitchFamily="34" charset="0"/>
              <a:buNone/>
            </a:pPr>
            <a:r>
              <a:rPr lang="en-GB" altLang="en-US" sz="3200" i="1" dirty="0"/>
              <a:t>		This course offers a good understanding of the various functional units of a computer system and prepares the students to be in a position to design a basic computer system</a:t>
            </a:r>
          </a:p>
          <a:p>
            <a:pPr algn="just" eaLnBrk="1" hangingPunct="1">
              <a:buFont typeface="Arial" panose="020B0604020202020204" pitchFamily="34" charset="0"/>
              <a:buNone/>
            </a:pPr>
            <a:r>
              <a:rPr lang="en-GB" altLang="en-US" sz="3200" i="1" dirty="0"/>
              <a:t>		In addition to this students will be exposed to the recent trends in parallel and distributed computing and multithreaded application</a:t>
            </a:r>
          </a:p>
          <a:p>
            <a:pPr algn="just" eaLnBrk="1" hangingPunct="1">
              <a:buFont typeface="Arial" panose="020B0604020202020204" pitchFamily="34" charset="0"/>
              <a:buNone/>
            </a:pPr>
            <a:endParaRPr lang="en-GB" altLang="en-US" sz="3200" i="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In symbolic notation, it is used to describe the micro-operations transfer among registers. It is a kind of intermediate representation (IR) that is very close to assembly language, such as that which is used in a compiler. The term “Register Transfer” can perform micro-operations and transfer the result of operation to the same or other register.</a:t>
            </a:r>
          </a:p>
          <a:p>
            <a:pPr marL="0" indent="0">
              <a:buNone/>
            </a:pPr>
            <a:r>
              <a:rPr lang="en-US" sz="2000" b="1" dirty="0">
                <a:latin typeface="Times New Roman" panose="02020603050405020304" pitchFamily="18" charset="0"/>
                <a:cs typeface="Times New Roman" panose="02020603050405020304" pitchFamily="18" charset="0"/>
              </a:rPr>
              <a:t>Micro-operations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operation executed on the data store in registers are called micro-operations. They are detailed low-level instructions used in some designs to implement complex machine instructions.</a:t>
            </a:r>
          </a:p>
          <a:p>
            <a:pPr marL="0" indent="0">
              <a:buNone/>
            </a:pPr>
            <a:r>
              <a:rPr lang="en-US" sz="2000" b="1" dirty="0">
                <a:latin typeface="Times New Roman" panose="02020603050405020304" pitchFamily="18" charset="0"/>
                <a:cs typeface="Times New Roman" panose="02020603050405020304" pitchFamily="18" charset="0"/>
              </a:rPr>
              <a:t>Register Transfer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information transformed from one register to another register is represented in symbolic form by replacement operator is called Register Transfer.</a:t>
            </a:r>
          </a:p>
          <a:p>
            <a:pPr marL="0" indent="0">
              <a:buNone/>
            </a:pPr>
            <a:r>
              <a:rPr lang="en-US" sz="2000" b="1" dirty="0">
                <a:latin typeface="Times New Roman" panose="02020603050405020304" pitchFamily="18" charset="0"/>
                <a:cs typeface="Times New Roman" panose="02020603050405020304" pitchFamily="18" charset="0"/>
              </a:rPr>
              <a:t>Replacement Operator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In the statement, R2 &lt;- R1, </a:t>
            </a:r>
            <a:r>
              <a:rPr lang="en-US" sz="2000" b="1" dirty="0">
                <a:latin typeface="Times New Roman" panose="02020603050405020304" pitchFamily="18" charset="0"/>
                <a:cs typeface="Times New Roman" panose="02020603050405020304" pitchFamily="18" charset="0"/>
              </a:rPr>
              <a:t>&lt;-</a:t>
            </a:r>
            <a:r>
              <a:rPr lang="en-US" sz="2000" dirty="0">
                <a:latin typeface="Times New Roman" panose="02020603050405020304" pitchFamily="18" charset="0"/>
                <a:cs typeface="Times New Roman" panose="02020603050405020304" pitchFamily="18" charset="0"/>
              </a:rPr>
              <a:t> acts as a replacement operator. This statement defines the transfer of content of register R1 into register R2.</a:t>
            </a:r>
          </a:p>
        </p:txBody>
      </p:sp>
      <p:sp>
        <p:nvSpPr>
          <p:cNvPr id="6" name="Title 5"/>
          <p:cNvSpPr>
            <a:spLocks noGrp="1"/>
          </p:cNvSpPr>
          <p:nvPr>
            <p:ph type="title"/>
          </p:nvPr>
        </p:nvSpPr>
        <p:spPr/>
        <p:txBody>
          <a:bodyPr/>
          <a:lstStyle/>
          <a:p>
            <a:r>
              <a:rPr lang="en-US" sz="2000" b="1" dirty="0"/>
              <a:t>Register transfer and micro operation</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20</a:t>
            </a:fld>
            <a:endParaRPr lang="en-US"/>
          </a:p>
        </p:txBody>
      </p:sp>
    </p:spTree>
    <p:extLst>
      <p:ext uri="{BB962C8B-B14F-4D97-AF65-F5344CB8AC3E}">
        <p14:creationId xmlns:p14="http://schemas.microsoft.com/office/powerpoint/2010/main" val="367260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There are various methods of RTL –</a:t>
            </a:r>
          </a:p>
          <a:p>
            <a:pPr marL="0" indent="0">
              <a:buNone/>
            </a:pPr>
            <a:r>
              <a:rPr lang="en-US" sz="1800" dirty="0">
                <a:latin typeface="Times New Roman" panose="02020603050405020304" pitchFamily="18" charset="0"/>
                <a:cs typeface="Times New Roman" panose="02020603050405020304" pitchFamily="18" charset="0"/>
              </a:rPr>
              <a:t>1 General way of representing a register is by the name of the register </a:t>
            </a:r>
            <a:r>
              <a:rPr lang="en-US" sz="1800" dirty="0" err="1">
                <a:latin typeface="Times New Roman" panose="02020603050405020304" pitchFamily="18" charset="0"/>
                <a:cs typeface="Times New Roman" panose="02020603050405020304" pitchFamily="18" charset="0"/>
              </a:rPr>
              <a:t>inclosed</a:t>
            </a:r>
            <a:r>
              <a:rPr lang="en-US" sz="1800" dirty="0">
                <a:latin typeface="Times New Roman" panose="02020603050405020304" pitchFamily="18" charset="0"/>
                <a:cs typeface="Times New Roman" panose="02020603050405020304" pitchFamily="18" charset="0"/>
              </a:rPr>
              <a:t> in a rectangular box as shown in (a). </a:t>
            </a:r>
          </a:p>
          <a:p>
            <a:pPr marL="0" indent="0">
              <a:buNone/>
            </a:pPr>
            <a:r>
              <a:rPr lang="en-US" sz="1800" dirty="0">
                <a:latin typeface="Times New Roman" panose="02020603050405020304" pitchFamily="18" charset="0"/>
                <a:cs typeface="Times New Roman" panose="02020603050405020304" pitchFamily="18" charset="0"/>
              </a:rPr>
              <a:t>2 Register is numbered in a sequence of 0 to (n-1) as shown in (b). </a:t>
            </a:r>
          </a:p>
          <a:p>
            <a:pPr marL="0" indent="0">
              <a:buNone/>
            </a:pPr>
            <a:r>
              <a:rPr lang="en-US" sz="1800" dirty="0">
                <a:latin typeface="Times New Roman" panose="02020603050405020304" pitchFamily="18" charset="0"/>
                <a:cs typeface="Times New Roman" panose="02020603050405020304" pitchFamily="18" charset="0"/>
              </a:rPr>
              <a:t>3 The numbering of bits in a register can be marked on the top of the box as shown in (c).</a:t>
            </a:r>
          </a:p>
          <a:p>
            <a:pPr marL="0" indent="0">
              <a:buNone/>
            </a:pPr>
            <a:r>
              <a:rPr lang="en-US" sz="1800" dirty="0">
                <a:latin typeface="Times New Roman" panose="02020603050405020304" pitchFamily="18" charset="0"/>
                <a:cs typeface="Times New Roman" panose="02020603050405020304" pitchFamily="18" charset="0"/>
              </a:rPr>
              <a:t>4. A 16-bit register PC is divided into 2 parts- Bits (0 to 7) are assigned with lower byte of 16-bit address and bits (8 to 15) are assigned with higher bytes of 16-bit address as shown in (d)</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dirty="0"/>
              <a:t>Cont..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21</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4239" y="3352800"/>
            <a:ext cx="4957762"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5770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3887788" y="1881981"/>
            <a:ext cx="4257675" cy="3429000"/>
          </a:xfrm>
        </p:spPr>
      </p:pic>
      <p:sp>
        <p:nvSpPr>
          <p:cNvPr id="3" name="Title 2"/>
          <p:cNvSpPr>
            <a:spLocks noGrp="1"/>
          </p:cNvSpPr>
          <p:nvPr>
            <p:ph type="title"/>
          </p:nvPr>
        </p:nvSpPr>
        <p:spPr/>
        <p:txBody>
          <a:bodyPr/>
          <a:lstStyle/>
          <a:p>
            <a:r>
              <a:rPr lang="en-US"/>
              <a:t>Cont..</a:t>
            </a:r>
            <a:endParaRPr lang="en-US" dirty="0"/>
          </a:p>
        </p:txBody>
      </p:sp>
      <p:sp>
        <p:nvSpPr>
          <p:cNvPr id="4" name="Date Placeholder 3"/>
          <p:cNvSpPr>
            <a:spLocks noGrp="1"/>
          </p:cNvSpPr>
          <p:nvPr>
            <p:ph type="dt" sz="half" idx="10"/>
          </p:nvPr>
        </p:nvSpPr>
        <p:spPr/>
        <p:txBody>
          <a:bodyPr/>
          <a:lstStyle/>
          <a:p>
            <a:fld id="{BDEEC8E3-1E7A-4491-856C-06C7E7E76814}" type="datetime1">
              <a:rPr lang="en-US" smtClean="0"/>
              <a:pPr/>
              <a:t>1/7/2024</a:t>
            </a:fld>
            <a:endParaRPr lang="en-US"/>
          </a:p>
        </p:txBody>
      </p:sp>
      <p:sp>
        <p:nvSpPr>
          <p:cNvPr id="5" name="Slide Number Placeholder 4"/>
          <p:cNvSpPr>
            <a:spLocks noGrp="1"/>
          </p:cNvSpPr>
          <p:nvPr>
            <p:ph type="sldNum" sz="quarter" idx="12"/>
          </p:nvPr>
        </p:nvSpPr>
        <p:spPr/>
        <p:txBody>
          <a:bodyPr/>
          <a:lstStyle/>
          <a:p>
            <a:fld id="{1E13A9A4-7E5D-47C8-97DD-58A6A3C83649}" type="slidenum">
              <a:rPr lang="en-US" smtClean="0"/>
              <a:pPr/>
              <a:t>22</a:t>
            </a:fld>
            <a:endParaRPr lang="en-US"/>
          </a:p>
        </p:txBody>
      </p:sp>
    </p:spTree>
    <p:extLst>
      <p:ext uri="{BB962C8B-B14F-4D97-AF65-F5344CB8AC3E}">
        <p14:creationId xmlns:p14="http://schemas.microsoft.com/office/powerpoint/2010/main" val="1406056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0" indent="0">
              <a:buNone/>
            </a:pPr>
            <a:r>
              <a:rPr lang="en-US" sz="1800" dirty="0">
                <a:latin typeface="Times New Roman" panose="02020603050405020304" pitchFamily="18" charset="0"/>
                <a:cs typeface="Times New Roman" panose="02020603050405020304" pitchFamily="18" charset="0"/>
              </a:rPr>
              <a:t>It indicates that if P=1, then the content of R1 is transferred to R2. It is a unidirectional operation.</a:t>
            </a:r>
          </a:p>
          <a:p>
            <a:pPr marL="0" indent="0">
              <a:buNone/>
            </a:pPr>
            <a:r>
              <a:rPr lang="en-US" sz="1800" b="1" dirty="0">
                <a:latin typeface="Times New Roman" panose="02020603050405020304" pitchFamily="18" charset="0"/>
                <a:cs typeface="Times New Roman" panose="02020603050405020304" pitchFamily="18" charset="0"/>
              </a:rPr>
              <a:t>Simultaneous Operations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If 2 or more operations are to occur simultaneously then they are separated with comma </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If the control function P=1, then load the content of R1 into R2 and at the same clock load the content of R2 into R1.</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Cont..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23</a:t>
            </a:fld>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2286000"/>
            <a:ext cx="4729162"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0219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73628" y="1280319"/>
            <a:ext cx="8968740" cy="5486400"/>
          </a:xfrm>
        </p:spPr>
        <p:txBody>
          <a:bodyPr/>
          <a:lstStyle/>
          <a:p>
            <a:r>
              <a:rPr lang="en-US" sz="1800" b="1" dirty="0">
                <a:latin typeface="Times New Roman" panose="02020603050405020304" pitchFamily="18" charset="0"/>
                <a:cs typeface="Times New Roman" panose="02020603050405020304" pitchFamily="18" charset="0"/>
              </a:rPr>
              <a:t>System Bus Design</a:t>
            </a:r>
          </a:p>
          <a:p>
            <a:r>
              <a:rPr lang="en-US" sz="1800" dirty="0">
                <a:latin typeface="Times New Roman" panose="02020603050405020304" pitchFamily="18" charset="0"/>
                <a:cs typeface="Times New Roman" panose="02020603050405020304" pitchFamily="18" charset="0"/>
              </a:rPr>
              <a:t>Bus is a communication channel.</a:t>
            </a:r>
          </a:p>
          <a:p>
            <a:r>
              <a:rPr lang="en-US" sz="1800" dirty="0">
                <a:latin typeface="Times New Roman" panose="02020603050405020304" pitchFamily="18" charset="0"/>
                <a:cs typeface="Times New Roman" panose="02020603050405020304" pitchFamily="18" charset="0"/>
              </a:rPr>
              <a:t>Characteristic of bus is shared transmission media.</a:t>
            </a:r>
          </a:p>
          <a:p>
            <a:r>
              <a:rPr lang="en-US" sz="1800" dirty="0">
                <a:latin typeface="Times New Roman" panose="02020603050405020304" pitchFamily="18" charset="0"/>
                <a:cs typeface="Times New Roman" panose="02020603050405020304" pitchFamily="18" charset="0"/>
              </a:rPr>
              <a:t>Limitation of a bus is only one transmission at a time.</a:t>
            </a:r>
          </a:p>
          <a:p>
            <a:r>
              <a:rPr lang="en-US" sz="1800" dirty="0">
                <a:latin typeface="Times New Roman" panose="02020603050405020304" pitchFamily="18" charset="0"/>
                <a:cs typeface="Times New Roman" panose="02020603050405020304" pitchFamily="18" charset="0"/>
              </a:rPr>
              <a:t>A bus which is used to provide the communication between the major components of a computer is called as </a:t>
            </a:r>
            <a:r>
              <a:rPr lang="en-US" sz="1800" b="1" dirty="0">
                <a:latin typeface="Times New Roman" panose="02020603050405020304" pitchFamily="18" charset="0"/>
                <a:cs typeface="Times New Roman" panose="02020603050405020304" pitchFamily="18" charset="0"/>
              </a:rPr>
              <a:t>System bus</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2000" b="1" dirty="0">
                <a:latin typeface="Times New Roman" panose="02020603050405020304" pitchFamily="18" charset="0"/>
                <a:cs typeface="Times New Roman" panose="02020603050405020304" pitchFamily="18" charset="0"/>
              </a:rPr>
              <a:t>Bus design </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24</a:t>
            </a:fld>
            <a:endParaRPr 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1" y="2895600"/>
            <a:ext cx="5867400" cy="3276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8799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914401"/>
            <a:ext cx="9044940" cy="5211766"/>
          </a:xfrm>
        </p:spPr>
        <p:txBody>
          <a:bodyPr/>
          <a:lstStyle/>
          <a:p>
            <a:pPr marL="0" indent="0">
              <a:buNone/>
            </a:pPr>
            <a:r>
              <a:rPr lang="en-US" sz="2000" dirty="0">
                <a:latin typeface="Times New Roman" panose="02020603050405020304" pitchFamily="18" charset="0"/>
                <a:cs typeface="Times New Roman" panose="02020603050405020304" pitchFamily="18" charset="0"/>
              </a:rPr>
              <a:t>System bus contains 3 categories of lines used to provide the communication between the CPU, memory and IO named as:</a:t>
            </a:r>
          </a:p>
          <a:p>
            <a:pPr>
              <a:buAutoNum type="arabicPeriod"/>
            </a:pPr>
            <a:r>
              <a:rPr lang="en-US" sz="2000" dirty="0">
                <a:latin typeface="Times New Roman" panose="02020603050405020304" pitchFamily="18" charset="0"/>
                <a:cs typeface="Times New Roman" panose="02020603050405020304" pitchFamily="18" charset="0"/>
              </a:rPr>
              <a:t>Address lines (AL) </a:t>
            </a:r>
          </a:p>
          <a:p>
            <a:pPr>
              <a:buAutoNum type="arabicPlain" startAt="2"/>
            </a:pPr>
            <a:r>
              <a:rPr lang="en-US" sz="2000" dirty="0">
                <a:latin typeface="Times New Roman" panose="02020603050405020304" pitchFamily="18" charset="0"/>
                <a:cs typeface="Times New Roman" panose="02020603050405020304" pitchFamily="18" charset="0"/>
              </a:rPr>
              <a:t>Data lines (DL) </a:t>
            </a:r>
          </a:p>
          <a:p>
            <a:pPr>
              <a:buAutoNum type="arabicPeriod" startAt="3"/>
            </a:pPr>
            <a:r>
              <a:rPr lang="en-US" sz="2000" dirty="0">
                <a:latin typeface="Times New Roman" panose="02020603050405020304" pitchFamily="18" charset="0"/>
                <a:cs typeface="Times New Roman" panose="02020603050405020304" pitchFamily="18" charset="0"/>
              </a:rPr>
              <a:t>Control lines (CL) </a:t>
            </a:r>
          </a:p>
          <a:p>
            <a:pPr marL="0" indent="0">
              <a:buNone/>
            </a:pPr>
            <a:r>
              <a:rPr lang="en-US" sz="2000" b="1" dirty="0">
                <a:latin typeface="Times New Roman" panose="02020603050405020304" pitchFamily="18" charset="0"/>
                <a:cs typeface="Times New Roman" panose="02020603050405020304" pitchFamily="18" charset="0"/>
              </a:rPr>
              <a:t>1. Address Lines: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Used to carry the address to memory ad IO.</a:t>
            </a:r>
          </a:p>
          <a:p>
            <a:r>
              <a:rPr lang="en-US" sz="2000" dirty="0">
                <a:latin typeface="Times New Roman" panose="02020603050405020304" pitchFamily="18" charset="0"/>
                <a:cs typeface="Times New Roman" panose="02020603050405020304" pitchFamily="18" charset="0"/>
              </a:rPr>
              <a:t>Unidirectional.</a:t>
            </a:r>
          </a:p>
          <a:p>
            <a:r>
              <a:rPr lang="en-US" sz="2000" dirty="0">
                <a:latin typeface="Times New Roman" panose="02020603050405020304" pitchFamily="18" charset="0"/>
                <a:cs typeface="Times New Roman" panose="02020603050405020304" pitchFamily="18" charset="0"/>
              </a:rPr>
              <a:t>Based on width of a address bus we can determine the capacity of a main memory</a:t>
            </a:r>
          </a:p>
          <a:p>
            <a:pPr marL="0" indent="0">
              <a:buNone/>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Example:</a:t>
            </a:r>
            <a:endParaRPr lang="en-US" sz="2000" dirty="0">
              <a:latin typeface="Times New Roman" panose="02020603050405020304" pitchFamily="18" charset="0"/>
              <a:cs typeface="Times New Roman" panose="02020603050405020304" pitchFamily="18" charset="0"/>
            </a:endParaRPr>
          </a:p>
          <a:p>
            <a:pPr>
              <a:buAutoNum type="arabicPeriod" startAt="3"/>
            </a:pPr>
            <a:endParaRPr lang="en-US" sz="16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1800" dirty="0">
                <a:latin typeface="Times New Roman" panose="02020603050405020304" pitchFamily="18" charset="0"/>
                <a:cs typeface="Times New Roman" panose="02020603050405020304" pitchFamily="18" charset="0"/>
              </a:rPr>
              <a:t>Cont..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25</a:t>
            </a:fld>
            <a:endParaRPr lang="en-US"/>
          </a:p>
        </p:txBody>
      </p:sp>
    </p:spTree>
    <p:extLst>
      <p:ext uri="{BB962C8B-B14F-4D97-AF65-F5344CB8AC3E}">
        <p14:creationId xmlns:p14="http://schemas.microsoft.com/office/powerpoint/2010/main" val="1283961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Cont..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26</a:t>
            </a:fld>
            <a:endParaRPr lang="en-US"/>
          </a:p>
        </p:txBody>
      </p:sp>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52601" y="914401"/>
            <a:ext cx="41910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1" y="3762832"/>
            <a:ext cx="4141157"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0048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latin typeface="Times New Roman" panose="02020603050405020304" pitchFamily="18" charset="0"/>
                <a:cs typeface="Times New Roman" panose="02020603050405020304" pitchFamily="18" charset="0"/>
              </a:rPr>
              <a:t>Used to carry the binary data between the CPU, memory and IO.</a:t>
            </a:r>
          </a:p>
          <a:p>
            <a:r>
              <a:rPr lang="en-US" sz="2000" dirty="0">
                <a:latin typeface="Times New Roman" panose="02020603050405020304" pitchFamily="18" charset="0"/>
                <a:cs typeface="Times New Roman" panose="02020603050405020304" pitchFamily="18" charset="0"/>
              </a:rPr>
              <a:t>Bidirectional.</a:t>
            </a:r>
          </a:p>
          <a:p>
            <a:r>
              <a:rPr lang="en-US" sz="2000" dirty="0">
                <a:latin typeface="Times New Roman" panose="02020603050405020304" pitchFamily="18" charset="0"/>
                <a:cs typeface="Times New Roman" panose="02020603050405020304" pitchFamily="18" charset="0"/>
              </a:rPr>
              <a:t>Based on the width of a data bus we can determine the word length of a CPU.</a:t>
            </a:r>
          </a:p>
          <a:p>
            <a:r>
              <a:rPr lang="en-US" sz="2000" dirty="0">
                <a:latin typeface="Times New Roman" panose="02020603050405020304" pitchFamily="18" charset="0"/>
                <a:cs typeface="Times New Roman" panose="02020603050405020304" pitchFamily="18" charset="0"/>
              </a:rPr>
              <a:t>Based on the word length we can determine the performance of a CPU.</a:t>
            </a:r>
          </a:p>
          <a:p>
            <a:pPr marL="0" indent="0">
              <a:buNone/>
            </a:pPr>
            <a:r>
              <a:rPr lang="en-US" dirty="0"/>
              <a:t>Example:</a:t>
            </a:r>
          </a:p>
        </p:txBody>
      </p:sp>
      <p:sp>
        <p:nvSpPr>
          <p:cNvPr id="3" name="Title 2"/>
          <p:cNvSpPr>
            <a:spLocks noGrp="1"/>
          </p:cNvSpPr>
          <p:nvPr>
            <p:ph type="title"/>
          </p:nvPr>
        </p:nvSpPr>
        <p:spPr/>
        <p:txBody>
          <a:bodyPr/>
          <a:lstStyle/>
          <a:p>
            <a:r>
              <a:rPr lang="en-US" sz="2000" b="1" dirty="0">
                <a:latin typeface="Times New Roman" panose="02020603050405020304" pitchFamily="18" charset="0"/>
                <a:cs typeface="Times New Roman" panose="02020603050405020304" pitchFamily="18" charset="0"/>
              </a:rPr>
              <a:t>2. Data Lines:</a:t>
            </a:r>
            <a:br>
              <a:rPr lang="en-US" sz="2000" dirty="0">
                <a:latin typeface="Times New Roman" panose="02020603050405020304" pitchFamily="18" charset="0"/>
                <a:cs typeface="Times New Roman" panose="02020603050405020304" pitchFamily="18" charset="0"/>
              </a:rPr>
            </a:br>
            <a:endParaRPr lang="en-US" sz="2000" dirty="0"/>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27</a:t>
            </a:fld>
            <a:endParaRPr lang="en-US"/>
          </a:p>
        </p:txBody>
      </p:sp>
    </p:spTree>
    <p:extLst>
      <p:ext uri="{BB962C8B-B14F-4D97-AF65-F5344CB8AC3E}">
        <p14:creationId xmlns:p14="http://schemas.microsoft.com/office/powerpoint/2010/main" val="2853912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Cont..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28</a:t>
            </a:fld>
            <a:endParaRPr lang="en-US"/>
          </a:p>
        </p:txBody>
      </p:sp>
      <p:pic>
        <p:nvPicPr>
          <p:cNvPr id="614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87050" y="838200"/>
            <a:ext cx="4114801"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1" y="3435264"/>
            <a:ext cx="3962400" cy="2432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6864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latin typeface="Times New Roman" panose="02020603050405020304" pitchFamily="18" charset="0"/>
                <a:cs typeface="Times New Roman" panose="02020603050405020304" pitchFamily="18" charset="0"/>
              </a:rPr>
              <a:t>Used to carry the control signals and timing signals</a:t>
            </a:r>
          </a:p>
          <a:p>
            <a:r>
              <a:rPr lang="en-US" sz="2000" dirty="0">
                <a:latin typeface="Times New Roman" panose="02020603050405020304" pitchFamily="18" charset="0"/>
                <a:cs typeface="Times New Roman" panose="02020603050405020304" pitchFamily="18" charset="0"/>
              </a:rPr>
              <a:t>Control signals indicates type of operation.</a:t>
            </a:r>
          </a:p>
          <a:p>
            <a:r>
              <a:rPr lang="en-US" sz="2000" dirty="0">
                <a:latin typeface="Times New Roman" panose="02020603050405020304" pitchFamily="18" charset="0"/>
                <a:cs typeface="Times New Roman" panose="02020603050405020304" pitchFamily="18" charset="0"/>
              </a:rPr>
              <a:t>Timing Signals used to synchronize the memory and IO operations with a CPU clock</a:t>
            </a:r>
            <a:r>
              <a:rPr lang="en-US" dirty="0"/>
              <a:t>.</a:t>
            </a:r>
          </a:p>
          <a:p>
            <a:pPr marL="0" indent="0">
              <a:buNone/>
            </a:pPr>
            <a:endParaRPr lang="en-US" dirty="0"/>
          </a:p>
        </p:txBody>
      </p:sp>
      <p:sp>
        <p:nvSpPr>
          <p:cNvPr id="3" name="Title 2"/>
          <p:cNvSpPr>
            <a:spLocks noGrp="1"/>
          </p:cNvSpPr>
          <p:nvPr>
            <p:ph type="title"/>
          </p:nvPr>
        </p:nvSpPr>
        <p:spPr/>
        <p:txBody>
          <a:bodyPr/>
          <a:lstStyle/>
          <a:p>
            <a:r>
              <a:rPr lang="en-US" sz="2000" b="1" dirty="0">
                <a:latin typeface="Times New Roman" panose="02020603050405020304" pitchFamily="18" charset="0"/>
                <a:cs typeface="Times New Roman" panose="02020603050405020304" pitchFamily="18" charset="0"/>
              </a:rPr>
              <a:t>3. Control Lines:</a:t>
            </a:r>
            <a:br>
              <a:rPr lang="en-US" sz="2000" dirty="0">
                <a:latin typeface="Times New Roman" panose="02020603050405020304" pitchFamily="18" charset="0"/>
                <a:cs typeface="Times New Roman" panose="02020603050405020304" pitchFamily="18" charset="0"/>
              </a:rPr>
            </a:br>
            <a:endParaRPr lang="en-US" sz="2000" dirty="0"/>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29</a:t>
            </a:fld>
            <a:endParaRPr lang="en-US"/>
          </a:p>
        </p:txBody>
      </p:sp>
    </p:spTree>
    <p:extLst>
      <p:ext uri="{BB962C8B-B14F-4D97-AF65-F5344CB8AC3E}">
        <p14:creationId xmlns:p14="http://schemas.microsoft.com/office/powerpoint/2010/main" val="175846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latin typeface="Times New Roman" panose="02020603050405020304" pitchFamily="18" charset="0"/>
                <a:cs typeface="Times New Roman" panose="02020603050405020304" pitchFamily="18" charset="0"/>
              </a:rPr>
              <a:t>Computer Registers</a:t>
            </a:r>
          </a:p>
          <a:p>
            <a:r>
              <a:rPr lang="en-US" sz="2800" dirty="0">
                <a:latin typeface="Times New Roman" panose="02020603050405020304" pitchFamily="18" charset="0"/>
                <a:cs typeface="Times New Roman" panose="02020603050405020304" pitchFamily="18" charset="0"/>
              </a:rPr>
              <a:t>Instruction Execution Cycle</a:t>
            </a:r>
          </a:p>
          <a:p>
            <a:r>
              <a:rPr lang="en-US" sz="2800" dirty="0">
                <a:latin typeface="Times New Roman" panose="02020603050405020304" pitchFamily="18" charset="0"/>
                <a:cs typeface="Times New Roman" panose="02020603050405020304" pitchFamily="18" charset="0"/>
              </a:rPr>
              <a:t>Register transfer and micro operation</a:t>
            </a:r>
          </a:p>
          <a:p>
            <a:r>
              <a:rPr lang="en-US" sz="2800" dirty="0">
                <a:latin typeface="Times New Roman" panose="02020603050405020304" pitchFamily="18" charset="0"/>
                <a:cs typeface="Times New Roman" panose="02020603050405020304" pitchFamily="18" charset="0"/>
              </a:rPr>
              <a:t>Bus design</a:t>
            </a:r>
          </a:p>
          <a:p>
            <a:r>
              <a:rPr lang="en-US" sz="2800" dirty="0">
                <a:latin typeface="Times New Roman" panose="02020603050405020304" pitchFamily="18" charset="0"/>
                <a:cs typeface="Times New Roman" panose="02020603050405020304" pitchFamily="18" charset="0"/>
              </a:rPr>
              <a:t>Interrupts in microprocessor </a:t>
            </a:r>
          </a:p>
          <a:p>
            <a:r>
              <a:rPr lang="en-US" sz="2800" dirty="0">
                <a:latin typeface="Times New Roman" panose="02020603050405020304" pitchFamily="18" charset="0"/>
                <a:cs typeface="Times New Roman" panose="02020603050405020304" pitchFamily="18" charset="0"/>
              </a:rPr>
              <a:t>Memory reference instruction</a:t>
            </a:r>
          </a:p>
          <a:p>
            <a:endParaRPr lang="en-US" dirty="0"/>
          </a:p>
          <a:p>
            <a:endParaRPr lang="en-US" dirty="0"/>
          </a:p>
        </p:txBody>
      </p:sp>
      <p:sp>
        <p:nvSpPr>
          <p:cNvPr id="3" name="Title 2"/>
          <p:cNvSpPr>
            <a:spLocks noGrp="1"/>
          </p:cNvSpPr>
          <p:nvPr>
            <p:ph type="title"/>
          </p:nvPr>
        </p:nvSpPr>
        <p:spPr/>
        <p:txBody>
          <a:bodyPr/>
          <a:lstStyle/>
          <a:p>
            <a:r>
              <a:rPr lang="en-US" dirty="0"/>
              <a:t>Content: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3</a:t>
            </a:fld>
            <a:endParaRPr lang="en-US"/>
          </a:p>
        </p:txBody>
      </p:sp>
    </p:spTree>
    <p:extLst>
      <p:ext uri="{BB962C8B-B14F-4D97-AF65-F5344CB8AC3E}">
        <p14:creationId xmlns:p14="http://schemas.microsoft.com/office/powerpoint/2010/main" val="1231695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An interrupt is a condition that halts the microprocessor temporarily to work on a different task and then return to its previous task. Interrupt is an event or signal that request to attention of CPU. This halt allows peripheral devices to access the microprocessor.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Whenever an interrupt occurs the processor completes the execution of the current instruction and starts the execution of an Interrupt Service Routine (ISR) or Interrupt Handler. ISR is a program that tells the processor what to do when the interrupt occurs. After the execution of ISR, control returns back to the main routine where it was interrupted.</a:t>
            </a:r>
          </a:p>
        </p:txBody>
      </p:sp>
      <p:sp>
        <p:nvSpPr>
          <p:cNvPr id="3" name="Title 2"/>
          <p:cNvSpPr>
            <a:spLocks noGrp="1"/>
          </p:cNvSpPr>
          <p:nvPr>
            <p:ph type="title"/>
          </p:nvPr>
        </p:nvSpPr>
        <p:spPr/>
        <p:txBody>
          <a:bodyPr/>
          <a:lstStyle/>
          <a:p>
            <a:r>
              <a:rPr lang="en-US" sz="2000" b="1" dirty="0">
                <a:latin typeface="Times New Roman" panose="02020603050405020304" pitchFamily="18" charset="0"/>
                <a:cs typeface="Times New Roman" panose="02020603050405020304" pitchFamily="18" charset="0"/>
              </a:rPr>
              <a:t>Interrupts in microprocessor</a:t>
            </a:r>
            <a:br>
              <a:rPr lang="en-US" sz="2400" b="1" dirty="0"/>
            </a:b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30</a:t>
            </a:fld>
            <a:endParaRPr lang="en-US"/>
          </a:p>
        </p:txBody>
      </p:sp>
    </p:spTree>
    <p:extLst>
      <p:ext uri="{BB962C8B-B14F-4D97-AF65-F5344CB8AC3E}">
        <p14:creationId xmlns:p14="http://schemas.microsoft.com/office/powerpoint/2010/main" val="3622232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7800" y="914401"/>
            <a:ext cx="8968740" cy="5211766"/>
          </a:xfrm>
        </p:spPr>
        <p:txBody>
          <a:bodyPr/>
          <a:lstStyle/>
          <a:p>
            <a:pPr marL="0" indent="0">
              <a:buNone/>
            </a:pPr>
            <a:r>
              <a:rPr lang="en-US" sz="1800" dirty="0">
                <a:latin typeface="Times New Roman" panose="02020603050405020304" pitchFamily="18" charset="0"/>
                <a:cs typeface="Times New Roman" panose="02020603050405020304" pitchFamily="18" charset="0"/>
              </a:rPr>
              <a:t>In 8086 microprocessor following tasks are performed when microprocessor encounters an interrupt:</a:t>
            </a:r>
          </a:p>
          <a:p>
            <a:r>
              <a:rPr lang="en-US" sz="1800" dirty="0">
                <a:latin typeface="Times New Roman" panose="02020603050405020304" pitchFamily="18" charset="0"/>
                <a:cs typeface="Times New Roman" panose="02020603050405020304" pitchFamily="18" charset="0"/>
              </a:rPr>
              <a:t>The value of flag register is pushed into the stack. It means that first the value of SP (Stack Pointer) is decremented by 2 then the value of flag register is pushed to the memory address of stack segment. </a:t>
            </a:r>
          </a:p>
          <a:p>
            <a:r>
              <a:rPr lang="en-US" sz="1800" dirty="0">
                <a:latin typeface="Times New Roman" panose="02020603050405020304" pitchFamily="18" charset="0"/>
                <a:cs typeface="Times New Roman" panose="02020603050405020304" pitchFamily="18" charset="0"/>
              </a:rPr>
              <a:t>The value of starting memory address of CS (Code Segment) is pushed into the stack. </a:t>
            </a:r>
          </a:p>
          <a:p>
            <a:r>
              <a:rPr lang="en-US" sz="1800" dirty="0">
                <a:latin typeface="Times New Roman" panose="02020603050405020304" pitchFamily="18" charset="0"/>
                <a:cs typeface="Times New Roman" panose="02020603050405020304" pitchFamily="18" charset="0"/>
              </a:rPr>
              <a:t>The value of IP (Instruction Pointer) is pushed into the stack. </a:t>
            </a:r>
          </a:p>
          <a:p>
            <a:r>
              <a:rPr lang="en-US" sz="1800" dirty="0">
                <a:latin typeface="Times New Roman" panose="02020603050405020304" pitchFamily="18" charset="0"/>
                <a:cs typeface="Times New Roman" panose="02020603050405020304" pitchFamily="18" charset="0"/>
              </a:rPr>
              <a:t>IP is loaded from word location (Interrupt type) * 04. </a:t>
            </a:r>
          </a:p>
          <a:p>
            <a:r>
              <a:rPr lang="en-US" sz="1800" dirty="0">
                <a:latin typeface="Times New Roman" panose="02020603050405020304" pitchFamily="18" charset="0"/>
                <a:cs typeface="Times New Roman" panose="02020603050405020304" pitchFamily="18" charset="0"/>
              </a:rPr>
              <a:t>CS is loaded from the next word location. </a:t>
            </a:r>
          </a:p>
          <a:p>
            <a:r>
              <a:rPr lang="en-US" sz="1800" dirty="0">
                <a:latin typeface="Times New Roman" panose="02020603050405020304" pitchFamily="18" charset="0"/>
                <a:cs typeface="Times New Roman" panose="02020603050405020304" pitchFamily="18" charset="0"/>
              </a:rPr>
              <a:t>Interrupt and Trap flag are reset to 0. </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2000" dirty="0" err="1">
                <a:latin typeface="Times New Roman" panose="02020603050405020304" pitchFamily="18" charset="0"/>
                <a:cs typeface="Times New Roman" panose="02020603050405020304" pitchFamily="18" charset="0"/>
              </a:rPr>
              <a:t>Cont</a:t>
            </a:r>
            <a:r>
              <a:rPr lang="en-US" sz="2000"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31</a:t>
            </a:fld>
            <a:endParaRPr lang="en-US"/>
          </a:p>
        </p:txBody>
      </p:sp>
    </p:spTree>
    <p:extLst>
      <p:ext uri="{BB962C8B-B14F-4D97-AF65-F5344CB8AC3E}">
        <p14:creationId xmlns:p14="http://schemas.microsoft.com/office/powerpoint/2010/main" val="3795412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7800" y="838201"/>
            <a:ext cx="9296400" cy="5562599"/>
          </a:xfrm>
        </p:spPr>
        <p:txBody>
          <a:bodyPr/>
          <a:lstStyle/>
          <a:p>
            <a:pPr marL="0" indent="0">
              <a:buNone/>
            </a:pPr>
            <a:r>
              <a:rPr lang="en-US" sz="1800" dirty="0">
                <a:latin typeface="Times New Roman" panose="02020603050405020304" pitchFamily="18" charset="0"/>
                <a:cs typeface="Times New Roman" panose="02020603050405020304" pitchFamily="18" charset="0"/>
              </a:rPr>
              <a:t>The different types of interrupts present in 8086 microprocessor are given by:</a:t>
            </a:r>
          </a:p>
          <a:p>
            <a:r>
              <a:rPr lang="en-US" sz="1800" b="1" dirty="0">
                <a:latin typeface="Times New Roman" panose="02020603050405020304" pitchFamily="18" charset="0"/>
                <a:cs typeface="Times New Roman" panose="02020603050405020304" pitchFamily="18" charset="0"/>
              </a:rPr>
              <a:t>Hardware Interrupts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Hardware interrupts are those interrupts which are caused by any peripheral device by sending a signal through a specified pin to the microprocessor. There are two hardware interrupts in 8086 microprocessor. They are: </a:t>
            </a:r>
          </a:p>
          <a:p>
            <a:pPr lvl="1"/>
            <a:r>
              <a:rPr lang="en-US" sz="1800" i="1" dirty="0">
                <a:latin typeface="Times New Roman" panose="02020603050405020304" pitchFamily="18" charset="0"/>
                <a:cs typeface="Times New Roman" panose="02020603050405020304" pitchFamily="18" charset="0"/>
              </a:rPr>
              <a:t>(A) NMI (Non </a:t>
            </a:r>
            <a:r>
              <a:rPr lang="en-US" sz="1800" i="1" dirty="0" err="1">
                <a:latin typeface="Times New Roman" panose="02020603050405020304" pitchFamily="18" charset="0"/>
                <a:cs typeface="Times New Roman" panose="02020603050405020304" pitchFamily="18" charset="0"/>
              </a:rPr>
              <a:t>Maskable</a:t>
            </a:r>
            <a:r>
              <a:rPr lang="en-US" sz="1800" i="1" dirty="0">
                <a:latin typeface="Times New Roman" panose="02020603050405020304" pitchFamily="18" charset="0"/>
                <a:cs typeface="Times New Roman" panose="02020603050405020304" pitchFamily="18" charset="0"/>
              </a:rPr>
              <a:t> Interrupt) –</a:t>
            </a:r>
            <a:r>
              <a:rPr lang="en-US" sz="1800" dirty="0">
                <a:latin typeface="Times New Roman" panose="02020603050405020304" pitchFamily="18" charset="0"/>
                <a:cs typeface="Times New Roman" panose="02020603050405020304" pitchFamily="18" charset="0"/>
              </a:rPr>
              <a:t> It is a single pin non </a:t>
            </a:r>
            <a:r>
              <a:rPr lang="en-US" sz="1800" dirty="0" err="1">
                <a:latin typeface="Times New Roman" panose="02020603050405020304" pitchFamily="18" charset="0"/>
                <a:cs typeface="Times New Roman" panose="02020603050405020304" pitchFamily="18" charset="0"/>
              </a:rPr>
              <a:t>maskable</a:t>
            </a:r>
            <a:r>
              <a:rPr lang="en-US" sz="1800" dirty="0">
                <a:latin typeface="Times New Roman" panose="02020603050405020304" pitchFamily="18" charset="0"/>
                <a:cs typeface="Times New Roman" panose="02020603050405020304" pitchFamily="18" charset="0"/>
              </a:rPr>
              <a:t> hardware interrupt which cannot be disabled. It is the highest priority interrupt in 8086 microprocessor. After its execution, this interrupt generates a TYPE 2 interrupt. IP is loaded from word location 00008 H and CS is loaded from the word location 0000A H. </a:t>
            </a:r>
          </a:p>
          <a:p>
            <a:pPr lvl="1"/>
            <a:r>
              <a:rPr lang="en-US" sz="1800" i="1" dirty="0">
                <a:latin typeface="Times New Roman" panose="02020603050405020304" pitchFamily="18" charset="0"/>
                <a:cs typeface="Times New Roman" panose="02020603050405020304" pitchFamily="18" charset="0"/>
              </a:rPr>
              <a:t>(B) INTR (Interrupt Request) –</a:t>
            </a:r>
            <a:r>
              <a:rPr lang="en-US" sz="1800" dirty="0">
                <a:latin typeface="Times New Roman" panose="02020603050405020304" pitchFamily="18" charset="0"/>
                <a:cs typeface="Times New Roman" panose="02020603050405020304" pitchFamily="18" charset="0"/>
              </a:rPr>
              <a:t> It provides a single interrupt request and is activated by I/O port. This interrupt can be masked or delayed. It is a level triggered interrupt. It can receive any interrupt type, so the value of IP and CS will change on the interrupt type received. </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1800" dirty="0" err="1">
                <a:latin typeface="Times New Roman" panose="02020603050405020304" pitchFamily="18" charset="0"/>
                <a:cs typeface="Times New Roman" panose="02020603050405020304" pitchFamily="18" charset="0"/>
              </a:rPr>
              <a:t>Cont</a:t>
            </a:r>
            <a:r>
              <a:rPr lang="en-US" sz="1800"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32</a:t>
            </a:fld>
            <a:endParaRPr lang="en-US"/>
          </a:p>
        </p:txBody>
      </p:sp>
    </p:spTree>
    <p:extLst>
      <p:ext uri="{BB962C8B-B14F-4D97-AF65-F5344CB8AC3E}">
        <p14:creationId xmlns:p14="http://schemas.microsoft.com/office/powerpoint/2010/main" val="1895078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b="1" dirty="0">
                <a:latin typeface="Times New Roman" panose="02020603050405020304" pitchFamily="18" charset="0"/>
                <a:cs typeface="Times New Roman" panose="02020603050405020304" pitchFamily="18" charset="0"/>
              </a:rPr>
              <a:t>Software Interrupts –</a:t>
            </a:r>
            <a:r>
              <a:rPr lang="en-US" sz="1800" dirty="0">
                <a:latin typeface="Times New Roman" panose="02020603050405020304" pitchFamily="18" charset="0"/>
                <a:cs typeface="Times New Roman" panose="02020603050405020304" pitchFamily="18" charset="0"/>
              </a:rPr>
              <a:t> These are instructions that are inserted within the program to generate interrupts. There are 256 software interrupts in 8086 microprocessor. The instructions are of the format INT type where type ranges from 00 to FF. The starting address ranges from 00000 H to 003FF H. These are 2 byte instructions. IP is loaded from type * 04 H and CS is loaded from the next address give by (type * 04) + 02 H. Some important software interrupts are: </a:t>
            </a:r>
          </a:p>
          <a:p>
            <a:pPr lvl="1"/>
            <a:r>
              <a:rPr lang="en-US" sz="1800" dirty="0">
                <a:latin typeface="Times New Roman" panose="02020603050405020304" pitchFamily="18" charset="0"/>
                <a:cs typeface="Times New Roman" panose="02020603050405020304" pitchFamily="18" charset="0"/>
              </a:rPr>
              <a:t>(A) </a:t>
            </a:r>
            <a:r>
              <a:rPr lang="en-US" sz="1800" i="1" dirty="0">
                <a:latin typeface="Times New Roman" panose="02020603050405020304" pitchFamily="18" charset="0"/>
                <a:cs typeface="Times New Roman" panose="02020603050405020304" pitchFamily="18" charset="0"/>
              </a:rPr>
              <a:t>TYPE 0</a:t>
            </a:r>
            <a:r>
              <a:rPr lang="en-US" sz="1800" dirty="0">
                <a:latin typeface="Times New Roman" panose="02020603050405020304" pitchFamily="18" charset="0"/>
                <a:cs typeface="Times New Roman" panose="02020603050405020304" pitchFamily="18" charset="0"/>
              </a:rPr>
              <a:t> corresponds to division by zero(0). </a:t>
            </a:r>
          </a:p>
          <a:p>
            <a:pPr lvl="1"/>
            <a:r>
              <a:rPr lang="en-US" sz="1800" dirty="0">
                <a:latin typeface="Times New Roman" panose="02020603050405020304" pitchFamily="18" charset="0"/>
                <a:cs typeface="Times New Roman" panose="02020603050405020304" pitchFamily="18" charset="0"/>
              </a:rPr>
              <a:t>(B) </a:t>
            </a:r>
            <a:r>
              <a:rPr lang="en-US" sz="1800" i="1" dirty="0">
                <a:latin typeface="Times New Roman" panose="02020603050405020304" pitchFamily="18" charset="0"/>
                <a:cs typeface="Times New Roman" panose="02020603050405020304" pitchFamily="18" charset="0"/>
              </a:rPr>
              <a:t>TYPE 1</a:t>
            </a:r>
            <a:r>
              <a:rPr lang="en-US" sz="1800" dirty="0">
                <a:latin typeface="Times New Roman" panose="02020603050405020304" pitchFamily="18" charset="0"/>
                <a:cs typeface="Times New Roman" panose="02020603050405020304" pitchFamily="18" charset="0"/>
              </a:rPr>
              <a:t> is used for single step execution for debugging of program. </a:t>
            </a:r>
          </a:p>
          <a:p>
            <a:pPr lvl="1"/>
            <a:r>
              <a:rPr lang="en-US" sz="1800" dirty="0">
                <a:latin typeface="Times New Roman" panose="02020603050405020304" pitchFamily="18" charset="0"/>
                <a:cs typeface="Times New Roman" panose="02020603050405020304" pitchFamily="18" charset="0"/>
              </a:rPr>
              <a:t>(C) </a:t>
            </a:r>
            <a:r>
              <a:rPr lang="en-US" sz="1800" i="1" dirty="0">
                <a:latin typeface="Times New Roman" panose="02020603050405020304" pitchFamily="18" charset="0"/>
                <a:cs typeface="Times New Roman" panose="02020603050405020304" pitchFamily="18" charset="0"/>
              </a:rPr>
              <a:t>TYPE 2</a:t>
            </a:r>
            <a:r>
              <a:rPr lang="en-US" sz="1800" dirty="0">
                <a:latin typeface="Times New Roman" panose="02020603050405020304" pitchFamily="18" charset="0"/>
                <a:cs typeface="Times New Roman" panose="02020603050405020304" pitchFamily="18" charset="0"/>
              </a:rPr>
              <a:t> represents NMI and is used in power failure conditions. </a:t>
            </a:r>
          </a:p>
          <a:p>
            <a:pPr lvl="1"/>
            <a:r>
              <a:rPr lang="en-US" sz="1800" dirty="0">
                <a:latin typeface="Times New Roman" panose="02020603050405020304" pitchFamily="18" charset="0"/>
                <a:cs typeface="Times New Roman" panose="02020603050405020304" pitchFamily="18" charset="0"/>
              </a:rPr>
              <a:t>(D) </a:t>
            </a:r>
            <a:r>
              <a:rPr lang="en-US" sz="1800" i="1" dirty="0">
                <a:latin typeface="Times New Roman" panose="02020603050405020304" pitchFamily="18" charset="0"/>
                <a:cs typeface="Times New Roman" panose="02020603050405020304" pitchFamily="18" charset="0"/>
              </a:rPr>
              <a:t>TYPE 3</a:t>
            </a:r>
            <a:r>
              <a:rPr lang="en-US" sz="1800" dirty="0">
                <a:latin typeface="Times New Roman" panose="02020603050405020304" pitchFamily="18" charset="0"/>
                <a:cs typeface="Times New Roman" panose="02020603050405020304" pitchFamily="18" charset="0"/>
              </a:rPr>
              <a:t> represents a break-point interrupt. </a:t>
            </a:r>
          </a:p>
          <a:p>
            <a:pPr lvl="1"/>
            <a:r>
              <a:rPr lang="en-US" sz="1800" dirty="0">
                <a:latin typeface="Times New Roman" panose="02020603050405020304" pitchFamily="18" charset="0"/>
                <a:cs typeface="Times New Roman" panose="02020603050405020304" pitchFamily="18" charset="0"/>
              </a:rPr>
              <a:t>(E) </a:t>
            </a:r>
            <a:r>
              <a:rPr lang="en-US" sz="1800" i="1" dirty="0">
                <a:latin typeface="Times New Roman" panose="02020603050405020304" pitchFamily="18" charset="0"/>
                <a:cs typeface="Times New Roman" panose="02020603050405020304" pitchFamily="18" charset="0"/>
              </a:rPr>
              <a:t>TYPE 4</a:t>
            </a:r>
            <a:r>
              <a:rPr lang="en-US" sz="1800" dirty="0">
                <a:latin typeface="Times New Roman" panose="02020603050405020304" pitchFamily="18" charset="0"/>
                <a:cs typeface="Times New Roman" panose="02020603050405020304" pitchFamily="18" charset="0"/>
              </a:rPr>
              <a:t> is the overflow interrupt. </a:t>
            </a:r>
          </a:p>
        </p:txBody>
      </p:sp>
      <p:sp>
        <p:nvSpPr>
          <p:cNvPr id="3" name="Title 2"/>
          <p:cNvSpPr>
            <a:spLocks noGrp="1"/>
          </p:cNvSpPr>
          <p:nvPr>
            <p:ph type="title"/>
          </p:nvPr>
        </p:nvSpPr>
        <p:spPr/>
        <p:txBody>
          <a:bodyPr/>
          <a:lstStyle/>
          <a:p>
            <a:r>
              <a:rPr lang="en-US" sz="1800" dirty="0" err="1">
                <a:latin typeface="Times New Roman" panose="02020603050405020304" pitchFamily="18" charset="0"/>
                <a:cs typeface="Times New Roman" panose="02020603050405020304" pitchFamily="18" charset="0"/>
              </a:rPr>
              <a:t>Cont</a:t>
            </a:r>
            <a:r>
              <a:rPr lang="en-US" sz="1800"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33</a:t>
            </a:fld>
            <a:endParaRPr lang="en-US"/>
          </a:p>
        </p:txBody>
      </p:sp>
    </p:spTree>
    <p:extLst>
      <p:ext uri="{BB962C8B-B14F-4D97-AF65-F5344CB8AC3E}">
        <p14:creationId xmlns:p14="http://schemas.microsoft.com/office/powerpoint/2010/main" val="313417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40971" y="1513115"/>
            <a:ext cx="9296400" cy="5486399"/>
          </a:xfrm>
        </p:spPr>
        <p:txBody>
          <a:bodyPr/>
          <a:lstStyle/>
          <a:p>
            <a:r>
              <a:rPr lang="en-US" sz="2000" dirty="0">
                <a:latin typeface="Times New Roman" panose="02020603050405020304" pitchFamily="18" charset="0"/>
                <a:cs typeface="Times New Roman" panose="02020603050405020304" pitchFamily="18" charset="0"/>
              </a:rPr>
              <a:t>The basic computer has 16-bit instruction register (IR) which can denote either memory reference or register reference or input-output instruction.</a:t>
            </a:r>
          </a:p>
          <a:p>
            <a:r>
              <a:rPr lang="en-US" sz="2000" b="1" dirty="0">
                <a:latin typeface="Times New Roman" panose="02020603050405020304" pitchFamily="18" charset="0"/>
                <a:cs typeface="Times New Roman" panose="02020603050405020304" pitchFamily="18" charset="0"/>
              </a:rPr>
              <a:t>Memory Reference –</a:t>
            </a:r>
            <a:r>
              <a:rPr lang="en-US" sz="2000" dirty="0">
                <a:latin typeface="Times New Roman" panose="02020603050405020304" pitchFamily="18" charset="0"/>
                <a:cs typeface="Times New Roman" panose="02020603050405020304" pitchFamily="18" charset="0"/>
              </a:rPr>
              <a:t> These instructions refer to memory address as an operand. The other operand is always accumulator. Specifies 12-bit address, 3-bit opcode (other than 111) and 1-bit addressing mode for direct and indirect addressing.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endParaRPr lang="en-US" dirty="0"/>
          </a:p>
          <a:p>
            <a:r>
              <a:rPr lang="en-US" sz="1800" b="1" dirty="0">
                <a:latin typeface="Times New Roman" panose="02020603050405020304" pitchFamily="18" charset="0"/>
                <a:cs typeface="Times New Roman" panose="02020603050405020304" pitchFamily="18" charset="0"/>
              </a:rPr>
              <a:t>Example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IR register contains = 0001XXXXXXXXXXXX, i.e. ADD after fetching and decoding of instruction we find out that it is a memory reference instruction for ADD operation.</a:t>
            </a:r>
          </a:p>
          <a:p>
            <a:r>
              <a:rPr lang="en-US" sz="1800" dirty="0">
                <a:latin typeface="Times New Roman" panose="02020603050405020304" pitchFamily="18" charset="0"/>
                <a:cs typeface="Times New Roman" panose="02020603050405020304" pitchFamily="18" charset="0"/>
              </a:rPr>
              <a:t>Hence, DR ← M[AR] AC ← AC + DR, SC ← 0</a:t>
            </a:r>
          </a:p>
        </p:txBody>
      </p:sp>
      <p:sp>
        <p:nvSpPr>
          <p:cNvPr id="3" name="Title 2"/>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Memory reference instruction</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34</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2668305"/>
            <a:ext cx="44196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9035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3C1F-826C-DD39-8E49-FEB9C7380F03}"/>
              </a:ext>
            </a:extLst>
          </p:cNvPr>
          <p:cNvSpPr>
            <a:spLocks noGrp="1"/>
          </p:cNvSpPr>
          <p:nvPr>
            <p:ph type="title"/>
          </p:nvPr>
        </p:nvSpPr>
        <p:spPr/>
        <p:txBody>
          <a:bodyPr/>
          <a:lstStyle/>
          <a:p>
            <a:r>
              <a:rPr lang="en-US" sz="4400" b="1" spc="37" dirty="0">
                <a:latin typeface="Cambria"/>
                <a:cs typeface="Cambria"/>
              </a:rPr>
              <a:t>Addressing</a:t>
            </a:r>
            <a:r>
              <a:rPr lang="en-US" sz="4400" b="1" spc="58" dirty="0">
                <a:latin typeface="Cambria"/>
                <a:cs typeface="Cambria"/>
              </a:rPr>
              <a:t> </a:t>
            </a:r>
            <a:r>
              <a:rPr lang="en-US" sz="4400" b="1" spc="41" dirty="0">
                <a:latin typeface="Cambria"/>
                <a:cs typeface="Cambria"/>
              </a:rPr>
              <a:t>Modes</a:t>
            </a:r>
            <a:br>
              <a:rPr lang="en-US" sz="4400" dirty="0">
                <a:latin typeface="Cambria"/>
                <a:cs typeface="Cambria"/>
              </a:rPr>
            </a:br>
            <a:endParaRPr lang="en-US" dirty="0"/>
          </a:p>
        </p:txBody>
      </p:sp>
      <p:sp>
        <p:nvSpPr>
          <p:cNvPr id="4" name="Slide Number Placeholder 3">
            <a:extLst>
              <a:ext uri="{FF2B5EF4-FFF2-40B4-BE49-F238E27FC236}">
                <a16:creationId xmlns:a16="http://schemas.microsoft.com/office/drawing/2014/main" id="{C930D078-CDF7-F8BE-CBE2-41A997FC6307}"/>
              </a:ext>
            </a:extLst>
          </p:cNvPr>
          <p:cNvSpPr>
            <a:spLocks noGrp="1"/>
          </p:cNvSpPr>
          <p:nvPr>
            <p:ph type="sldNum" sz="quarter" idx="12"/>
          </p:nvPr>
        </p:nvSpPr>
        <p:spPr/>
        <p:txBody>
          <a:bodyPr/>
          <a:lstStyle/>
          <a:p>
            <a:fld id="{BDCDBBEF-AA6C-4BA6-85B2-A17D7F280E38}" type="slidenum">
              <a:rPr lang="en-US" smtClean="0"/>
              <a:pPr/>
              <a:t>35</a:t>
            </a:fld>
            <a:endParaRPr lang="en-US"/>
          </a:p>
        </p:txBody>
      </p:sp>
      <p:sp>
        <p:nvSpPr>
          <p:cNvPr id="5" name="object 2">
            <a:extLst>
              <a:ext uri="{FF2B5EF4-FFF2-40B4-BE49-F238E27FC236}">
                <a16:creationId xmlns:a16="http://schemas.microsoft.com/office/drawing/2014/main" id="{2083086D-1297-8DE9-72F6-271ADF8E250B}"/>
              </a:ext>
            </a:extLst>
          </p:cNvPr>
          <p:cNvSpPr txBox="1">
            <a:spLocks noGrp="1"/>
          </p:cNvSpPr>
          <p:nvPr>
            <p:ph idx="1"/>
          </p:nvPr>
        </p:nvSpPr>
        <p:spPr>
          <a:xfrm>
            <a:off x="838200" y="1825625"/>
            <a:ext cx="10515600" cy="2721479"/>
          </a:xfrm>
          <a:prstGeom prst="rect">
            <a:avLst/>
          </a:prstGeom>
        </p:spPr>
        <p:txBody>
          <a:bodyPr vert="horz" wrap="square" lIns="0" tIns="15586" rIns="0" bIns="0" rtlCol="0">
            <a:spAutoFit/>
          </a:bodyPr>
          <a:lstStyle/>
          <a:p>
            <a:pPr>
              <a:lnSpc>
                <a:spcPct val="100000"/>
              </a:lnSpc>
              <a:spcBef>
                <a:spcPts val="10"/>
              </a:spcBef>
            </a:pPr>
            <a:endParaRPr sz="784" dirty="0">
              <a:latin typeface="Cambria"/>
              <a:cs typeface="Cambria"/>
            </a:endParaRPr>
          </a:p>
          <a:p>
            <a:pPr marL="8659" marR="3464" algn="just">
              <a:lnSpc>
                <a:spcPct val="146900"/>
              </a:lnSpc>
            </a:pPr>
            <a:r>
              <a:rPr spc="41" dirty="0">
                <a:latin typeface="Cambria"/>
                <a:cs typeface="Cambria"/>
              </a:rPr>
              <a:t>The</a:t>
            </a:r>
            <a:r>
              <a:rPr spc="44" dirty="0">
                <a:latin typeface="Cambria"/>
                <a:cs typeface="Cambria"/>
              </a:rPr>
              <a:t> </a:t>
            </a:r>
            <a:r>
              <a:rPr spc="41" dirty="0">
                <a:latin typeface="Cambria"/>
                <a:cs typeface="Cambria"/>
              </a:rPr>
              <a:t>term</a:t>
            </a:r>
            <a:r>
              <a:rPr spc="44" dirty="0">
                <a:latin typeface="Cambria"/>
                <a:cs typeface="Cambria"/>
              </a:rPr>
              <a:t> </a:t>
            </a:r>
            <a:r>
              <a:rPr spc="48" dirty="0">
                <a:latin typeface="Cambria"/>
                <a:cs typeface="Cambria"/>
              </a:rPr>
              <a:t>addressing</a:t>
            </a:r>
            <a:r>
              <a:rPr spc="51" dirty="0">
                <a:latin typeface="Cambria"/>
                <a:cs typeface="Cambria"/>
              </a:rPr>
              <a:t> modes</a:t>
            </a:r>
            <a:r>
              <a:rPr spc="55" dirty="0">
                <a:latin typeface="Cambria"/>
                <a:cs typeface="Cambria"/>
              </a:rPr>
              <a:t> </a:t>
            </a:r>
            <a:r>
              <a:rPr spc="27" dirty="0">
                <a:latin typeface="Cambria"/>
                <a:cs typeface="Cambria"/>
              </a:rPr>
              <a:t>refers</a:t>
            </a:r>
            <a:r>
              <a:rPr spc="31" dirty="0">
                <a:latin typeface="Cambria"/>
                <a:cs typeface="Cambria"/>
              </a:rPr>
              <a:t> </a:t>
            </a:r>
            <a:r>
              <a:rPr spc="27" dirty="0">
                <a:latin typeface="Cambria"/>
                <a:cs typeface="Cambria"/>
              </a:rPr>
              <a:t>to</a:t>
            </a:r>
            <a:r>
              <a:rPr spc="31" dirty="0">
                <a:latin typeface="Cambria"/>
                <a:cs typeface="Cambria"/>
              </a:rPr>
              <a:t> </a:t>
            </a:r>
            <a:r>
              <a:rPr spc="48" dirty="0">
                <a:latin typeface="Cambria"/>
                <a:cs typeface="Cambria"/>
              </a:rPr>
              <a:t>the</a:t>
            </a:r>
            <a:r>
              <a:rPr spc="51" dirty="0">
                <a:latin typeface="Cambria"/>
                <a:cs typeface="Cambria"/>
              </a:rPr>
              <a:t> </a:t>
            </a:r>
            <a:r>
              <a:rPr spc="34" dirty="0">
                <a:latin typeface="Cambria"/>
                <a:cs typeface="Cambria"/>
              </a:rPr>
              <a:t>way</a:t>
            </a:r>
            <a:r>
              <a:rPr spc="37" dirty="0">
                <a:latin typeface="Cambria"/>
                <a:cs typeface="Cambria"/>
              </a:rPr>
              <a:t> </a:t>
            </a:r>
            <a:r>
              <a:rPr spc="48" dirty="0">
                <a:latin typeface="Cambria"/>
                <a:cs typeface="Cambria"/>
              </a:rPr>
              <a:t>in</a:t>
            </a:r>
            <a:r>
              <a:rPr spc="51" dirty="0">
                <a:latin typeface="Cambria"/>
                <a:cs typeface="Cambria"/>
              </a:rPr>
              <a:t> which</a:t>
            </a:r>
            <a:r>
              <a:rPr spc="55" dirty="0">
                <a:latin typeface="Cambria"/>
                <a:cs typeface="Cambria"/>
              </a:rPr>
              <a:t> </a:t>
            </a:r>
            <a:r>
              <a:rPr spc="48" dirty="0">
                <a:latin typeface="Cambria"/>
                <a:cs typeface="Cambria"/>
              </a:rPr>
              <a:t>the</a:t>
            </a:r>
            <a:r>
              <a:rPr spc="51" dirty="0">
                <a:latin typeface="Cambria"/>
                <a:cs typeface="Cambria"/>
              </a:rPr>
              <a:t> </a:t>
            </a:r>
            <a:r>
              <a:rPr spc="44" dirty="0">
                <a:latin typeface="Cambria"/>
                <a:cs typeface="Cambria"/>
              </a:rPr>
              <a:t>operand</a:t>
            </a:r>
            <a:r>
              <a:rPr spc="48" dirty="0">
                <a:latin typeface="Cambria"/>
                <a:cs typeface="Cambria"/>
              </a:rPr>
              <a:t> </a:t>
            </a:r>
            <a:r>
              <a:rPr spc="17" dirty="0">
                <a:latin typeface="Cambria"/>
                <a:cs typeface="Cambria"/>
              </a:rPr>
              <a:t>of</a:t>
            </a:r>
            <a:r>
              <a:rPr spc="20" dirty="0">
                <a:latin typeface="Cambria"/>
                <a:cs typeface="Cambria"/>
              </a:rPr>
              <a:t> </a:t>
            </a:r>
            <a:r>
              <a:rPr spc="75" dirty="0">
                <a:latin typeface="Cambria"/>
                <a:cs typeface="Cambria"/>
              </a:rPr>
              <a:t>an </a:t>
            </a:r>
            <a:r>
              <a:rPr spc="78" dirty="0">
                <a:latin typeface="Cambria"/>
                <a:cs typeface="Cambria"/>
              </a:rPr>
              <a:t> </a:t>
            </a:r>
            <a:r>
              <a:rPr spc="48" dirty="0">
                <a:latin typeface="Cambria"/>
                <a:cs typeface="Cambria"/>
              </a:rPr>
              <a:t>instruction </a:t>
            </a:r>
            <a:r>
              <a:rPr spc="44" dirty="0">
                <a:latin typeface="Cambria"/>
                <a:cs typeface="Cambria"/>
              </a:rPr>
              <a:t>is </a:t>
            </a:r>
            <a:r>
              <a:rPr spc="41" dirty="0">
                <a:latin typeface="Cambria"/>
                <a:cs typeface="Cambria"/>
              </a:rPr>
              <a:t>specified. The </a:t>
            </a:r>
            <a:r>
              <a:rPr spc="48" dirty="0">
                <a:latin typeface="Cambria"/>
                <a:cs typeface="Cambria"/>
              </a:rPr>
              <a:t>addressing mode </a:t>
            </a:r>
            <a:r>
              <a:rPr spc="37" dirty="0">
                <a:latin typeface="Cambria"/>
                <a:cs typeface="Cambria"/>
              </a:rPr>
              <a:t>specifies </a:t>
            </a:r>
            <a:r>
              <a:rPr spc="75" dirty="0">
                <a:latin typeface="Cambria"/>
                <a:cs typeface="Cambria"/>
              </a:rPr>
              <a:t>a </a:t>
            </a:r>
            <a:r>
              <a:rPr spc="41" dirty="0">
                <a:latin typeface="Cambria"/>
                <a:cs typeface="Cambria"/>
              </a:rPr>
              <a:t>rule </a:t>
            </a:r>
            <a:r>
              <a:rPr spc="17" dirty="0">
                <a:latin typeface="Cambria"/>
                <a:cs typeface="Cambria"/>
              </a:rPr>
              <a:t>for </a:t>
            </a:r>
            <a:r>
              <a:rPr spc="37" dirty="0">
                <a:latin typeface="Cambria"/>
                <a:cs typeface="Cambria"/>
              </a:rPr>
              <a:t>interpreting </a:t>
            </a:r>
            <a:r>
              <a:rPr spc="17" dirty="0">
                <a:latin typeface="Cambria"/>
                <a:cs typeface="Cambria"/>
              </a:rPr>
              <a:t>or </a:t>
            </a:r>
            <a:r>
              <a:rPr spc="20" dirty="0">
                <a:latin typeface="Cambria"/>
                <a:cs typeface="Cambria"/>
              </a:rPr>
              <a:t> </a:t>
            </a:r>
            <a:r>
              <a:rPr spc="37" dirty="0">
                <a:latin typeface="Cambria"/>
                <a:cs typeface="Cambria"/>
              </a:rPr>
              <a:t>modifying</a:t>
            </a:r>
            <a:r>
              <a:rPr spc="41" dirty="0">
                <a:latin typeface="Cambria"/>
                <a:cs typeface="Cambria"/>
              </a:rPr>
              <a:t> </a:t>
            </a:r>
            <a:r>
              <a:rPr spc="48" dirty="0">
                <a:latin typeface="Cambria"/>
                <a:cs typeface="Cambria"/>
              </a:rPr>
              <a:t>the address </a:t>
            </a:r>
            <a:r>
              <a:rPr spc="24" dirty="0">
                <a:latin typeface="Cambria"/>
                <a:cs typeface="Cambria"/>
              </a:rPr>
              <a:t>field</a:t>
            </a:r>
            <a:r>
              <a:rPr spc="27" dirty="0">
                <a:latin typeface="Cambria"/>
                <a:cs typeface="Cambria"/>
              </a:rPr>
              <a:t> </a:t>
            </a:r>
            <a:r>
              <a:rPr spc="17" dirty="0">
                <a:latin typeface="Cambria"/>
                <a:cs typeface="Cambria"/>
              </a:rPr>
              <a:t>of</a:t>
            </a:r>
            <a:r>
              <a:rPr spc="20" dirty="0">
                <a:latin typeface="Cambria"/>
                <a:cs typeface="Cambria"/>
              </a:rPr>
              <a:t> </a:t>
            </a:r>
            <a:r>
              <a:rPr spc="48" dirty="0">
                <a:latin typeface="Cambria"/>
                <a:cs typeface="Cambria"/>
              </a:rPr>
              <a:t>the instruction </a:t>
            </a:r>
            <a:r>
              <a:rPr spc="24" dirty="0">
                <a:latin typeface="Cambria"/>
                <a:cs typeface="Cambria"/>
              </a:rPr>
              <a:t>before</a:t>
            </a:r>
            <a:r>
              <a:rPr spc="27" dirty="0">
                <a:latin typeface="Cambria"/>
                <a:cs typeface="Cambria"/>
              </a:rPr>
              <a:t> </a:t>
            </a:r>
            <a:r>
              <a:rPr spc="48" dirty="0">
                <a:latin typeface="Cambria"/>
                <a:cs typeface="Cambria"/>
              </a:rPr>
              <a:t>the </a:t>
            </a:r>
            <a:r>
              <a:rPr spc="44" dirty="0">
                <a:latin typeface="Cambria"/>
                <a:cs typeface="Cambria"/>
              </a:rPr>
              <a:t>operand is </a:t>
            </a:r>
            <a:r>
              <a:rPr spc="48" dirty="0">
                <a:latin typeface="Cambria"/>
                <a:cs typeface="Cambria"/>
              </a:rPr>
              <a:t>actually </a:t>
            </a:r>
            <a:r>
              <a:rPr spc="51" dirty="0">
                <a:latin typeface="Cambria"/>
                <a:cs typeface="Cambria"/>
              </a:rPr>
              <a:t> </a:t>
            </a:r>
            <a:r>
              <a:rPr spc="55" dirty="0">
                <a:latin typeface="Cambria"/>
                <a:cs typeface="Cambria"/>
              </a:rPr>
              <a:t>executed.</a:t>
            </a:r>
            <a:endParaRPr dirty="0">
              <a:latin typeface="Cambria"/>
              <a:cs typeface="Cambria"/>
            </a:endParaRPr>
          </a:p>
        </p:txBody>
      </p:sp>
    </p:spTree>
    <p:extLst>
      <p:ext uri="{BB962C8B-B14F-4D97-AF65-F5344CB8AC3E}">
        <p14:creationId xmlns:p14="http://schemas.microsoft.com/office/powerpoint/2010/main" val="208977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08313" y="1078502"/>
            <a:ext cx="7881258" cy="4995622"/>
          </a:xfrm>
          <a:prstGeom prst="rect">
            <a:avLst/>
          </a:prstGeom>
        </p:spPr>
        <p:txBody>
          <a:bodyPr vert="horz" wrap="square" lIns="0" tIns="8659" rIns="0" bIns="0" rtlCol="0">
            <a:spAutoFit/>
          </a:bodyPr>
          <a:lstStyle/>
          <a:p>
            <a:pPr marL="8659" marR="3464">
              <a:lnSpc>
                <a:spcPct val="146700"/>
              </a:lnSpc>
              <a:spcBef>
                <a:spcPts val="68"/>
              </a:spcBef>
            </a:pPr>
            <a:r>
              <a:rPr sz="2400" spc="72" dirty="0">
                <a:latin typeface="Cambria"/>
                <a:cs typeface="Cambria"/>
              </a:rPr>
              <a:t>Thus,</a:t>
            </a:r>
            <a:r>
              <a:rPr sz="2400" spc="153" dirty="0">
                <a:latin typeface="Cambria"/>
                <a:cs typeface="Cambria"/>
              </a:rPr>
              <a:t> </a:t>
            </a:r>
            <a:r>
              <a:rPr sz="2400" spc="48" dirty="0">
                <a:latin typeface="Cambria"/>
                <a:cs typeface="Cambria"/>
              </a:rPr>
              <a:t>the</a:t>
            </a:r>
            <a:r>
              <a:rPr sz="2400" spc="191" dirty="0">
                <a:latin typeface="Cambria"/>
                <a:cs typeface="Cambria"/>
              </a:rPr>
              <a:t> </a:t>
            </a:r>
            <a:r>
              <a:rPr sz="2400" spc="27" dirty="0">
                <a:solidFill>
                  <a:srgbClr val="C00000"/>
                </a:solidFill>
                <a:latin typeface="Cambria"/>
                <a:cs typeface="Cambria"/>
              </a:rPr>
              <a:t>different</a:t>
            </a:r>
            <a:r>
              <a:rPr sz="2400" spc="208" dirty="0">
                <a:solidFill>
                  <a:srgbClr val="C00000"/>
                </a:solidFill>
                <a:latin typeface="Cambria"/>
                <a:cs typeface="Cambria"/>
              </a:rPr>
              <a:t> </a:t>
            </a:r>
            <a:r>
              <a:rPr sz="2400" spc="44" dirty="0">
                <a:solidFill>
                  <a:srgbClr val="C00000"/>
                </a:solidFill>
                <a:latin typeface="Cambria"/>
                <a:cs typeface="Cambria"/>
              </a:rPr>
              <a:t>ways</a:t>
            </a:r>
            <a:r>
              <a:rPr sz="2400" spc="184" dirty="0">
                <a:solidFill>
                  <a:srgbClr val="C00000"/>
                </a:solidFill>
                <a:latin typeface="Cambria"/>
                <a:cs typeface="Cambria"/>
              </a:rPr>
              <a:t> </a:t>
            </a:r>
            <a:r>
              <a:rPr sz="2400" spc="17" dirty="0">
                <a:solidFill>
                  <a:srgbClr val="C00000"/>
                </a:solidFill>
                <a:latin typeface="Cambria"/>
                <a:cs typeface="Cambria"/>
              </a:rPr>
              <a:t>of</a:t>
            </a:r>
            <a:r>
              <a:rPr sz="2400" spc="208" dirty="0">
                <a:solidFill>
                  <a:srgbClr val="C00000"/>
                </a:solidFill>
                <a:latin typeface="Cambria"/>
                <a:cs typeface="Cambria"/>
              </a:rPr>
              <a:t> </a:t>
            </a:r>
            <a:r>
              <a:rPr sz="2400" spc="41" dirty="0">
                <a:solidFill>
                  <a:srgbClr val="C00000"/>
                </a:solidFill>
                <a:latin typeface="Cambria"/>
                <a:cs typeface="Cambria"/>
              </a:rPr>
              <a:t>specifying</a:t>
            </a:r>
            <a:r>
              <a:rPr sz="2400" spc="184" dirty="0">
                <a:solidFill>
                  <a:srgbClr val="C00000"/>
                </a:solidFill>
                <a:latin typeface="Cambria"/>
                <a:cs typeface="Cambria"/>
              </a:rPr>
              <a:t> </a:t>
            </a:r>
            <a:r>
              <a:rPr sz="2400" spc="48" dirty="0">
                <a:solidFill>
                  <a:srgbClr val="C00000"/>
                </a:solidFill>
                <a:latin typeface="Cambria"/>
                <a:cs typeface="Cambria"/>
              </a:rPr>
              <a:t>the </a:t>
            </a:r>
            <a:r>
              <a:rPr sz="2400" spc="-170" dirty="0">
                <a:solidFill>
                  <a:srgbClr val="C00000"/>
                </a:solidFill>
                <a:latin typeface="Cambria"/>
                <a:cs typeface="Cambria"/>
              </a:rPr>
              <a:t> </a:t>
            </a:r>
            <a:r>
              <a:rPr sz="2400" spc="48" dirty="0">
                <a:solidFill>
                  <a:srgbClr val="C00000"/>
                </a:solidFill>
                <a:latin typeface="Cambria"/>
                <a:cs typeface="Cambria"/>
              </a:rPr>
              <a:t>instruction</a:t>
            </a:r>
            <a:r>
              <a:rPr sz="2400" spc="78" dirty="0">
                <a:solidFill>
                  <a:srgbClr val="C00000"/>
                </a:solidFill>
                <a:latin typeface="Cambria"/>
                <a:cs typeface="Cambria"/>
              </a:rPr>
              <a:t> </a:t>
            </a:r>
            <a:r>
              <a:rPr sz="2400" spc="37" dirty="0">
                <a:solidFill>
                  <a:srgbClr val="C00000"/>
                </a:solidFill>
                <a:latin typeface="Cambria"/>
                <a:cs typeface="Cambria"/>
              </a:rPr>
              <a:t>are</a:t>
            </a:r>
            <a:r>
              <a:rPr sz="2400" spc="78" dirty="0">
                <a:solidFill>
                  <a:srgbClr val="C00000"/>
                </a:solidFill>
                <a:latin typeface="Cambria"/>
                <a:cs typeface="Cambria"/>
              </a:rPr>
              <a:t> </a:t>
            </a:r>
            <a:r>
              <a:rPr sz="2400" spc="44" dirty="0">
                <a:solidFill>
                  <a:srgbClr val="C00000"/>
                </a:solidFill>
                <a:latin typeface="Cambria"/>
                <a:cs typeface="Cambria"/>
              </a:rPr>
              <a:t>called</a:t>
            </a:r>
            <a:r>
              <a:rPr sz="2400" spc="75" dirty="0">
                <a:solidFill>
                  <a:srgbClr val="C00000"/>
                </a:solidFill>
                <a:latin typeface="Cambria"/>
                <a:cs typeface="Cambria"/>
              </a:rPr>
              <a:t> </a:t>
            </a:r>
            <a:r>
              <a:rPr sz="2400" spc="72" dirty="0">
                <a:solidFill>
                  <a:srgbClr val="C00000"/>
                </a:solidFill>
                <a:latin typeface="Cambria"/>
                <a:cs typeface="Cambria"/>
              </a:rPr>
              <a:t>as</a:t>
            </a:r>
            <a:r>
              <a:rPr sz="2400" spc="78" dirty="0">
                <a:solidFill>
                  <a:srgbClr val="C00000"/>
                </a:solidFill>
                <a:latin typeface="Cambria"/>
                <a:cs typeface="Cambria"/>
              </a:rPr>
              <a:t> </a:t>
            </a:r>
            <a:r>
              <a:rPr sz="2400" spc="48" dirty="0">
                <a:solidFill>
                  <a:srgbClr val="C00000"/>
                </a:solidFill>
                <a:latin typeface="Cambria"/>
                <a:cs typeface="Cambria"/>
              </a:rPr>
              <a:t>addressing</a:t>
            </a:r>
            <a:r>
              <a:rPr sz="2400" spc="75" dirty="0">
                <a:solidFill>
                  <a:srgbClr val="C00000"/>
                </a:solidFill>
                <a:latin typeface="Cambria"/>
                <a:cs typeface="Cambria"/>
              </a:rPr>
              <a:t> </a:t>
            </a:r>
            <a:r>
              <a:rPr sz="2400" spc="51" dirty="0">
                <a:solidFill>
                  <a:srgbClr val="C00000"/>
                </a:solidFill>
                <a:latin typeface="Cambria"/>
                <a:cs typeface="Cambria"/>
              </a:rPr>
              <a:t>modes</a:t>
            </a:r>
            <a:r>
              <a:rPr sz="2400" spc="51" dirty="0">
                <a:latin typeface="Cambria"/>
                <a:cs typeface="Cambria"/>
              </a:rPr>
              <a:t>:</a:t>
            </a:r>
            <a:endParaRPr sz="2400" dirty="0">
              <a:latin typeface="Cambria"/>
              <a:cs typeface="Cambria"/>
            </a:endParaRPr>
          </a:p>
          <a:p>
            <a:pPr marL="319945" indent="-155859">
              <a:lnSpc>
                <a:spcPct val="100000"/>
              </a:lnSpc>
              <a:spcBef>
                <a:spcPts val="460"/>
              </a:spcBef>
              <a:buAutoNum type="arabicPeriod"/>
              <a:tabLst>
                <a:tab pos="320378" algn="l"/>
              </a:tabLst>
            </a:pPr>
            <a:r>
              <a:rPr sz="2400" spc="44" dirty="0">
                <a:latin typeface="Cambria"/>
                <a:cs typeface="Cambria"/>
              </a:rPr>
              <a:t>Implied/</a:t>
            </a:r>
            <a:r>
              <a:rPr sz="2400" spc="68" dirty="0">
                <a:latin typeface="Cambria"/>
                <a:cs typeface="Cambria"/>
              </a:rPr>
              <a:t> </a:t>
            </a:r>
            <a:r>
              <a:rPr sz="2400" spc="37" dirty="0">
                <a:latin typeface="Cambria"/>
                <a:cs typeface="Cambria"/>
              </a:rPr>
              <a:t>Implicit</a:t>
            </a:r>
            <a:r>
              <a:rPr sz="2400" spc="75" dirty="0">
                <a:latin typeface="Cambria"/>
                <a:cs typeface="Cambria"/>
              </a:rPr>
              <a:t> </a:t>
            </a:r>
            <a:r>
              <a:rPr sz="2400" spc="44" dirty="0">
                <a:latin typeface="Cambria"/>
                <a:cs typeface="Cambria"/>
              </a:rPr>
              <a:t>Addressing</a:t>
            </a:r>
            <a:r>
              <a:rPr sz="2400" spc="75" dirty="0">
                <a:latin typeface="Cambria"/>
                <a:cs typeface="Cambria"/>
              </a:rPr>
              <a:t> </a:t>
            </a:r>
            <a:r>
              <a:rPr sz="2400" spc="44" dirty="0">
                <a:latin typeface="Cambria"/>
                <a:cs typeface="Cambria"/>
              </a:rPr>
              <a:t>Mode</a:t>
            </a:r>
            <a:endParaRPr sz="2400" dirty="0">
              <a:latin typeface="Cambria"/>
              <a:cs typeface="Cambria"/>
            </a:endParaRPr>
          </a:p>
          <a:p>
            <a:pPr marL="319945" indent="-155859">
              <a:lnSpc>
                <a:spcPct val="100000"/>
              </a:lnSpc>
              <a:spcBef>
                <a:spcPts val="457"/>
              </a:spcBef>
              <a:buAutoNum type="arabicPeriod"/>
              <a:tabLst>
                <a:tab pos="320378" algn="l"/>
              </a:tabLst>
            </a:pPr>
            <a:r>
              <a:rPr sz="2400" spc="72" dirty="0">
                <a:latin typeface="Cambria"/>
                <a:cs typeface="Cambria"/>
              </a:rPr>
              <a:t>Stack</a:t>
            </a:r>
            <a:r>
              <a:rPr sz="2400" spc="65" dirty="0">
                <a:latin typeface="Cambria"/>
                <a:cs typeface="Cambria"/>
              </a:rPr>
              <a:t> </a:t>
            </a:r>
            <a:r>
              <a:rPr sz="2400" spc="48" dirty="0">
                <a:latin typeface="Cambria"/>
                <a:cs typeface="Cambria"/>
              </a:rPr>
              <a:t>addressing</a:t>
            </a:r>
            <a:r>
              <a:rPr sz="2400" spc="68" dirty="0">
                <a:latin typeface="Cambria"/>
                <a:cs typeface="Cambria"/>
              </a:rPr>
              <a:t> </a:t>
            </a:r>
            <a:r>
              <a:rPr sz="2400" spc="44" dirty="0">
                <a:latin typeface="Cambria"/>
                <a:cs typeface="Cambria"/>
              </a:rPr>
              <a:t>Mode</a:t>
            </a:r>
            <a:endParaRPr sz="2400" dirty="0">
              <a:latin typeface="Cambria"/>
              <a:cs typeface="Cambria"/>
            </a:endParaRPr>
          </a:p>
          <a:p>
            <a:pPr marL="319945" indent="-155859">
              <a:lnSpc>
                <a:spcPct val="100000"/>
              </a:lnSpc>
              <a:spcBef>
                <a:spcPts val="457"/>
              </a:spcBef>
              <a:buAutoNum type="arabicPeriod"/>
              <a:tabLst>
                <a:tab pos="320378" algn="l"/>
              </a:tabLst>
            </a:pPr>
            <a:r>
              <a:rPr sz="2400" spc="48" dirty="0">
                <a:latin typeface="Cambria"/>
                <a:cs typeface="Cambria"/>
              </a:rPr>
              <a:t>Immediate</a:t>
            </a:r>
            <a:r>
              <a:rPr sz="2400" spc="61" dirty="0">
                <a:latin typeface="Cambria"/>
                <a:cs typeface="Cambria"/>
              </a:rPr>
              <a:t> </a:t>
            </a:r>
            <a:r>
              <a:rPr sz="2400" spc="44" dirty="0">
                <a:latin typeface="Cambria"/>
                <a:cs typeface="Cambria"/>
              </a:rPr>
              <a:t>Addressing</a:t>
            </a:r>
            <a:r>
              <a:rPr sz="2400" spc="61" dirty="0">
                <a:latin typeface="Cambria"/>
                <a:cs typeface="Cambria"/>
              </a:rPr>
              <a:t> </a:t>
            </a:r>
            <a:r>
              <a:rPr sz="2400" spc="44" dirty="0">
                <a:latin typeface="Cambria"/>
                <a:cs typeface="Cambria"/>
              </a:rPr>
              <a:t>Mode</a:t>
            </a:r>
            <a:endParaRPr sz="2400" dirty="0">
              <a:latin typeface="Cambria"/>
              <a:cs typeface="Cambria"/>
            </a:endParaRPr>
          </a:p>
          <a:p>
            <a:pPr marL="319945" indent="-155859">
              <a:lnSpc>
                <a:spcPct val="100000"/>
              </a:lnSpc>
              <a:spcBef>
                <a:spcPts val="460"/>
              </a:spcBef>
              <a:buAutoNum type="arabicPeriod"/>
              <a:tabLst>
                <a:tab pos="320378" algn="l"/>
              </a:tabLst>
            </a:pPr>
            <a:r>
              <a:rPr sz="2400" spc="44" dirty="0">
                <a:latin typeface="Cambria"/>
                <a:cs typeface="Cambria"/>
              </a:rPr>
              <a:t>Direct</a:t>
            </a:r>
            <a:r>
              <a:rPr sz="2400" spc="72" dirty="0">
                <a:latin typeface="Cambria"/>
                <a:cs typeface="Cambria"/>
              </a:rPr>
              <a:t> </a:t>
            </a:r>
            <a:r>
              <a:rPr sz="2400" spc="44" dirty="0">
                <a:latin typeface="Cambria"/>
                <a:cs typeface="Cambria"/>
              </a:rPr>
              <a:t>Addressing</a:t>
            </a:r>
            <a:r>
              <a:rPr sz="2400" spc="68" dirty="0">
                <a:latin typeface="Cambria"/>
                <a:cs typeface="Cambria"/>
              </a:rPr>
              <a:t> </a:t>
            </a:r>
            <a:r>
              <a:rPr sz="2400" spc="44" dirty="0">
                <a:latin typeface="Cambria"/>
                <a:cs typeface="Cambria"/>
              </a:rPr>
              <a:t>Mode</a:t>
            </a:r>
            <a:endParaRPr sz="2400" dirty="0">
              <a:latin typeface="Cambria"/>
              <a:cs typeface="Cambria"/>
            </a:endParaRPr>
          </a:p>
          <a:p>
            <a:pPr marL="319945" indent="-155859">
              <a:lnSpc>
                <a:spcPct val="100000"/>
              </a:lnSpc>
              <a:spcBef>
                <a:spcPts val="457"/>
              </a:spcBef>
              <a:buAutoNum type="arabicPeriod"/>
              <a:tabLst>
                <a:tab pos="320378" algn="l"/>
              </a:tabLst>
            </a:pPr>
            <a:r>
              <a:rPr sz="2400" spc="37" dirty="0">
                <a:latin typeface="Cambria"/>
                <a:cs typeface="Cambria"/>
              </a:rPr>
              <a:t>Indirect</a:t>
            </a:r>
            <a:r>
              <a:rPr sz="2400" spc="65" dirty="0">
                <a:latin typeface="Cambria"/>
                <a:cs typeface="Cambria"/>
              </a:rPr>
              <a:t> </a:t>
            </a:r>
            <a:r>
              <a:rPr sz="2400" spc="44" dirty="0">
                <a:latin typeface="Cambria"/>
                <a:cs typeface="Cambria"/>
              </a:rPr>
              <a:t>Addressing</a:t>
            </a:r>
            <a:r>
              <a:rPr sz="2400" spc="58" dirty="0">
                <a:latin typeface="Cambria"/>
                <a:cs typeface="Cambria"/>
              </a:rPr>
              <a:t> </a:t>
            </a:r>
            <a:r>
              <a:rPr sz="2400" spc="44" dirty="0">
                <a:latin typeface="Cambria"/>
                <a:cs typeface="Cambria"/>
              </a:rPr>
              <a:t>Mode</a:t>
            </a:r>
            <a:endParaRPr sz="2400" dirty="0">
              <a:latin typeface="Cambria"/>
              <a:cs typeface="Cambria"/>
            </a:endParaRPr>
          </a:p>
          <a:p>
            <a:pPr marL="319945" indent="-155859">
              <a:lnSpc>
                <a:spcPct val="100000"/>
              </a:lnSpc>
              <a:spcBef>
                <a:spcPts val="460"/>
              </a:spcBef>
              <a:buAutoNum type="arabicPeriod"/>
              <a:tabLst>
                <a:tab pos="320378" algn="l"/>
              </a:tabLst>
            </a:pPr>
            <a:r>
              <a:rPr sz="2400" spc="34" dirty="0">
                <a:latin typeface="Cambria"/>
                <a:cs typeface="Cambria"/>
              </a:rPr>
              <a:t>Register</a:t>
            </a:r>
            <a:r>
              <a:rPr sz="2400" spc="75" dirty="0">
                <a:latin typeface="Cambria"/>
                <a:cs typeface="Cambria"/>
              </a:rPr>
              <a:t> </a:t>
            </a:r>
            <a:r>
              <a:rPr sz="2400" spc="44" dirty="0">
                <a:latin typeface="Cambria"/>
                <a:cs typeface="Cambria"/>
              </a:rPr>
              <a:t>Direct</a:t>
            </a:r>
            <a:r>
              <a:rPr sz="2400" spc="78" dirty="0">
                <a:latin typeface="Cambria"/>
                <a:cs typeface="Cambria"/>
              </a:rPr>
              <a:t> </a:t>
            </a:r>
            <a:r>
              <a:rPr sz="2400" spc="44" dirty="0">
                <a:latin typeface="Cambria"/>
                <a:cs typeface="Cambria"/>
              </a:rPr>
              <a:t>Addressing</a:t>
            </a:r>
            <a:r>
              <a:rPr sz="2400" spc="78" dirty="0">
                <a:latin typeface="Cambria"/>
                <a:cs typeface="Cambria"/>
              </a:rPr>
              <a:t> </a:t>
            </a:r>
            <a:r>
              <a:rPr sz="2400" spc="44" dirty="0">
                <a:latin typeface="Cambria"/>
                <a:cs typeface="Cambria"/>
              </a:rPr>
              <a:t>Mode</a:t>
            </a:r>
            <a:endParaRPr sz="2400" dirty="0">
              <a:latin typeface="Cambria"/>
              <a:cs typeface="Cambria"/>
            </a:endParaRPr>
          </a:p>
          <a:p>
            <a:pPr marL="319945" indent="-155859">
              <a:lnSpc>
                <a:spcPct val="100000"/>
              </a:lnSpc>
              <a:spcBef>
                <a:spcPts val="457"/>
              </a:spcBef>
              <a:buAutoNum type="arabicPeriod"/>
              <a:tabLst>
                <a:tab pos="320378" algn="l"/>
              </a:tabLst>
            </a:pPr>
            <a:r>
              <a:rPr sz="2400" spc="34" dirty="0">
                <a:latin typeface="Cambria"/>
                <a:cs typeface="Cambria"/>
              </a:rPr>
              <a:t>Register</a:t>
            </a:r>
            <a:r>
              <a:rPr sz="2400" spc="72" dirty="0">
                <a:latin typeface="Cambria"/>
                <a:cs typeface="Cambria"/>
              </a:rPr>
              <a:t> </a:t>
            </a:r>
            <a:r>
              <a:rPr sz="2400" spc="37" dirty="0">
                <a:latin typeface="Cambria"/>
                <a:cs typeface="Cambria"/>
              </a:rPr>
              <a:t>Indirect</a:t>
            </a:r>
            <a:r>
              <a:rPr sz="2400" spc="72" dirty="0">
                <a:latin typeface="Cambria"/>
                <a:cs typeface="Cambria"/>
              </a:rPr>
              <a:t> </a:t>
            </a:r>
            <a:r>
              <a:rPr sz="2400" spc="44" dirty="0">
                <a:latin typeface="Cambria"/>
                <a:cs typeface="Cambria"/>
              </a:rPr>
              <a:t>Addressing</a:t>
            </a:r>
            <a:r>
              <a:rPr sz="2400" spc="72" dirty="0">
                <a:latin typeface="Cambria"/>
                <a:cs typeface="Cambria"/>
              </a:rPr>
              <a:t> </a:t>
            </a:r>
            <a:r>
              <a:rPr sz="2400" spc="44" dirty="0">
                <a:latin typeface="Cambria"/>
                <a:cs typeface="Cambria"/>
              </a:rPr>
              <a:t>Mode</a:t>
            </a:r>
            <a:endParaRPr sz="2400" dirty="0">
              <a:latin typeface="Cambria"/>
              <a:cs typeface="Cambria"/>
            </a:endParaRPr>
          </a:p>
          <a:p>
            <a:pPr marL="319945" indent="-155859">
              <a:lnSpc>
                <a:spcPct val="100000"/>
              </a:lnSpc>
              <a:spcBef>
                <a:spcPts val="457"/>
              </a:spcBef>
              <a:buAutoNum type="arabicPeriod"/>
              <a:tabLst>
                <a:tab pos="320378" algn="l"/>
              </a:tabLst>
            </a:pPr>
            <a:r>
              <a:rPr sz="2400" spc="34" dirty="0">
                <a:latin typeface="Cambria"/>
                <a:cs typeface="Cambria"/>
              </a:rPr>
              <a:t>Relative</a:t>
            </a:r>
            <a:r>
              <a:rPr sz="2400" spc="58" dirty="0">
                <a:latin typeface="Cambria"/>
                <a:cs typeface="Cambria"/>
              </a:rPr>
              <a:t> </a:t>
            </a:r>
            <a:r>
              <a:rPr sz="2400" spc="44" dirty="0">
                <a:latin typeface="Cambria"/>
                <a:cs typeface="Cambria"/>
              </a:rPr>
              <a:t>Addressing</a:t>
            </a:r>
            <a:r>
              <a:rPr sz="2400" spc="58" dirty="0">
                <a:latin typeface="Cambria"/>
                <a:cs typeface="Cambria"/>
              </a:rPr>
              <a:t> </a:t>
            </a:r>
            <a:r>
              <a:rPr sz="2400" spc="44" dirty="0">
                <a:latin typeface="Cambria"/>
                <a:cs typeface="Cambria"/>
              </a:rPr>
              <a:t>Mode</a:t>
            </a:r>
            <a:endParaRPr sz="2400" dirty="0">
              <a:latin typeface="Cambria"/>
              <a:cs typeface="Cambria"/>
            </a:endParaRPr>
          </a:p>
          <a:p>
            <a:pPr marL="319945" indent="-155859">
              <a:lnSpc>
                <a:spcPct val="100000"/>
              </a:lnSpc>
              <a:spcBef>
                <a:spcPts val="460"/>
              </a:spcBef>
              <a:buAutoNum type="arabicPeriod"/>
              <a:tabLst>
                <a:tab pos="320378" algn="l"/>
              </a:tabLst>
            </a:pPr>
            <a:r>
              <a:rPr sz="2400" spc="41" dirty="0">
                <a:latin typeface="Cambria"/>
                <a:cs typeface="Cambria"/>
              </a:rPr>
              <a:t>Indexed</a:t>
            </a:r>
            <a:r>
              <a:rPr sz="2400" spc="68" dirty="0">
                <a:latin typeface="Cambria"/>
                <a:cs typeface="Cambria"/>
              </a:rPr>
              <a:t> </a:t>
            </a:r>
            <a:r>
              <a:rPr sz="2400" spc="44" dirty="0">
                <a:latin typeface="Cambria"/>
                <a:cs typeface="Cambria"/>
              </a:rPr>
              <a:t>Addressing</a:t>
            </a:r>
            <a:r>
              <a:rPr sz="2400" spc="61" dirty="0">
                <a:latin typeface="Cambria"/>
                <a:cs typeface="Cambria"/>
              </a:rPr>
              <a:t> </a:t>
            </a:r>
            <a:r>
              <a:rPr sz="2400" spc="44" dirty="0">
                <a:latin typeface="Cambria"/>
                <a:cs typeface="Cambria"/>
              </a:rPr>
              <a:t>Mode</a:t>
            </a:r>
            <a:endParaRPr sz="2400" dirty="0">
              <a:latin typeface="Cambria"/>
              <a:cs typeface="Cambria"/>
            </a:endParaRPr>
          </a:p>
        </p:txBody>
      </p:sp>
    </p:spTree>
    <p:extLst>
      <p:ext uri="{BB962C8B-B14F-4D97-AF65-F5344CB8AC3E}">
        <p14:creationId xmlns:p14="http://schemas.microsoft.com/office/powerpoint/2010/main" val="1221540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DF685E-E591-79AA-AD6A-D0B13458EFB9}"/>
              </a:ext>
            </a:extLst>
          </p:cNvPr>
          <p:cNvSpPr>
            <a:spLocks noGrp="1"/>
          </p:cNvSpPr>
          <p:nvPr>
            <p:ph type="sldNum" sz="quarter" idx="12"/>
          </p:nvPr>
        </p:nvSpPr>
        <p:spPr/>
        <p:txBody>
          <a:bodyPr/>
          <a:lstStyle/>
          <a:p>
            <a:fld id="{BDCDBBEF-AA6C-4BA6-85B2-A17D7F280E38}" type="slidenum">
              <a:rPr lang="en-US" smtClean="0"/>
              <a:pPr/>
              <a:t>37</a:t>
            </a:fld>
            <a:endParaRPr lang="en-US"/>
          </a:p>
        </p:txBody>
      </p:sp>
      <p:sp>
        <p:nvSpPr>
          <p:cNvPr id="3" name="object 5">
            <a:extLst>
              <a:ext uri="{FF2B5EF4-FFF2-40B4-BE49-F238E27FC236}">
                <a16:creationId xmlns:a16="http://schemas.microsoft.com/office/drawing/2014/main" id="{2B76A568-98CA-6079-827D-A0151B83CC41}"/>
              </a:ext>
            </a:extLst>
          </p:cNvPr>
          <p:cNvSpPr txBox="1"/>
          <p:nvPr/>
        </p:nvSpPr>
        <p:spPr>
          <a:xfrm>
            <a:off x="1642977" y="1196894"/>
            <a:ext cx="9438679" cy="4057049"/>
          </a:xfrm>
          <a:prstGeom prst="rect">
            <a:avLst/>
          </a:prstGeom>
        </p:spPr>
        <p:txBody>
          <a:bodyPr vert="horz" wrap="square" lIns="0" tIns="67541" rIns="0" bIns="0" rtlCol="0">
            <a:spAutoFit/>
          </a:bodyPr>
          <a:lstStyle/>
          <a:p>
            <a:pPr marL="438571" indent="-274486">
              <a:lnSpc>
                <a:spcPct val="100000"/>
              </a:lnSpc>
              <a:spcBef>
                <a:spcPts val="532"/>
              </a:spcBef>
              <a:buAutoNum type="arabicPeriod" startAt="10"/>
              <a:tabLst>
                <a:tab pos="438571" algn="l"/>
                <a:tab pos="439004" algn="l"/>
              </a:tabLst>
            </a:pPr>
            <a:r>
              <a:rPr spc="68" dirty="0">
                <a:latin typeface="Cambria"/>
                <a:cs typeface="Cambria"/>
              </a:rPr>
              <a:t>Base</a:t>
            </a:r>
            <a:r>
              <a:rPr spc="75" dirty="0">
                <a:latin typeface="Cambria"/>
                <a:cs typeface="Cambria"/>
              </a:rPr>
              <a:t> </a:t>
            </a:r>
            <a:r>
              <a:rPr spc="34" dirty="0">
                <a:latin typeface="Cambria"/>
                <a:cs typeface="Cambria"/>
              </a:rPr>
              <a:t>Register</a:t>
            </a:r>
            <a:r>
              <a:rPr spc="75" dirty="0">
                <a:latin typeface="Cambria"/>
                <a:cs typeface="Cambria"/>
              </a:rPr>
              <a:t> </a:t>
            </a:r>
            <a:r>
              <a:rPr spc="44" dirty="0">
                <a:latin typeface="Cambria"/>
                <a:cs typeface="Cambria"/>
              </a:rPr>
              <a:t>Addressing</a:t>
            </a:r>
            <a:r>
              <a:rPr spc="75" dirty="0">
                <a:latin typeface="Cambria"/>
                <a:cs typeface="Cambria"/>
              </a:rPr>
              <a:t> </a:t>
            </a:r>
            <a:r>
              <a:rPr spc="44" dirty="0">
                <a:latin typeface="Cambria"/>
                <a:cs typeface="Cambria"/>
              </a:rPr>
              <a:t>Mode</a:t>
            </a:r>
            <a:endParaRPr dirty="0">
              <a:latin typeface="Cambria"/>
              <a:cs typeface="Cambria"/>
            </a:endParaRPr>
          </a:p>
          <a:p>
            <a:pPr marL="377093" indent="-213008">
              <a:lnSpc>
                <a:spcPct val="100000"/>
              </a:lnSpc>
              <a:spcBef>
                <a:spcPts val="467"/>
              </a:spcBef>
              <a:buAutoNum type="arabicPeriod" startAt="10"/>
              <a:tabLst>
                <a:tab pos="377526" algn="l"/>
              </a:tabLst>
            </a:pPr>
            <a:r>
              <a:rPr spc="48" dirty="0">
                <a:latin typeface="Cambria"/>
                <a:cs typeface="Cambria"/>
              </a:rPr>
              <a:t>Auto-increment</a:t>
            </a:r>
            <a:r>
              <a:rPr spc="75" dirty="0">
                <a:latin typeface="Cambria"/>
                <a:cs typeface="Cambria"/>
              </a:rPr>
              <a:t> </a:t>
            </a:r>
            <a:r>
              <a:rPr spc="44" dirty="0">
                <a:latin typeface="Cambria"/>
                <a:cs typeface="Cambria"/>
              </a:rPr>
              <a:t>Addressing</a:t>
            </a:r>
            <a:r>
              <a:rPr spc="75" dirty="0">
                <a:latin typeface="Cambria"/>
                <a:cs typeface="Cambria"/>
              </a:rPr>
              <a:t> </a:t>
            </a:r>
            <a:r>
              <a:rPr spc="44" dirty="0">
                <a:latin typeface="Cambria"/>
                <a:cs typeface="Cambria"/>
              </a:rPr>
              <a:t>Mode</a:t>
            </a:r>
            <a:endParaRPr dirty="0">
              <a:latin typeface="Cambria"/>
              <a:cs typeface="Cambria"/>
            </a:endParaRPr>
          </a:p>
          <a:p>
            <a:pPr marL="377093" indent="-213008">
              <a:lnSpc>
                <a:spcPct val="100000"/>
              </a:lnSpc>
              <a:spcBef>
                <a:spcPts val="460"/>
              </a:spcBef>
              <a:buAutoNum type="arabicPeriod" startAt="10"/>
              <a:tabLst>
                <a:tab pos="377526" algn="l"/>
              </a:tabLst>
            </a:pPr>
            <a:r>
              <a:rPr spc="44" dirty="0">
                <a:latin typeface="Cambria"/>
                <a:cs typeface="Cambria"/>
              </a:rPr>
              <a:t>Auto-decrement</a:t>
            </a:r>
            <a:r>
              <a:rPr spc="72" dirty="0">
                <a:latin typeface="Cambria"/>
                <a:cs typeface="Cambria"/>
              </a:rPr>
              <a:t> </a:t>
            </a:r>
            <a:r>
              <a:rPr spc="44" dirty="0">
                <a:latin typeface="Cambria"/>
                <a:cs typeface="Cambria"/>
              </a:rPr>
              <a:t>Addressing</a:t>
            </a:r>
            <a:r>
              <a:rPr spc="75" dirty="0">
                <a:latin typeface="Cambria"/>
                <a:cs typeface="Cambria"/>
              </a:rPr>
              <a:t> </a:t>
            </a:r>
            <a:r>
              <a:rPr spc="44" dirty="0">
                <a:latin typeface="Cambria"/>
                <a:cs typeface="Cambria"/>
              </a:rPr>
              <a:t>Mode</a:t>
            </a:r>
            <a:endParaRPr dirty="0">
              <a:latin typeface="Cambria"/>
              <a:cs typeface="Cambria"/>
            </a:endParaRPr>
          </a:p>
          <a:p>
            <a:pPr>
              <a:lnSpc>
                <a:spcPct val="100000"/>
              </a:lnSpc>
            </a:pPr>
            <a:endParaRPr dirty="0">
              <a:latin typeface="Cambria"/>
              <a:cs typeface="Cambria"/>
            </a:endParaRPr>
          </a:p>
          <a:p>
            <a:pPr marL="8659" marR="3464" algn="just">
              <a:lnSpc>
                <a:spcPct val="146700"/>
              </a:lnSpc>
            </a:pPr>
            <a:r>
              <a:rPr b="1" spc="41" dirty="0">
                <a:latin typeface="Cambria"/>
                <a:cs typeface="Cambria"/>
              </a:rPr>
              <a:t>Implied</a:t>
            </a:r>
            <a:r>
              <a:rPr b="1" spc="44" dirty="0">
                <a:latin typeface="Cambria"/>
                <a:cs typeface="Cambria"/>
              </a:rPr>
              <a:t> </a:t>
            </a:r>
            <a:r>
              <a:rPr b="1" spc="37" dirty="0">
                <a:latin typeface="Cambria"/>
                <a:cs typeface="Cambria"/>
              </a:rPr>
              <a:t>Addressing</a:t>
            </a:r>
            <a:r>
              <a:rPr b="1" spc="41" dirty="0">
                <a:latin typeface="Cambria"/>
                <a:cs typeface="Cambria"/>
              </a:rPr>
              <a:t> </a:t>
            </a:r>
            <a:r>
              <a:rPr b="1" spc="44" dirty="0">
                <a:latin typeface="Cambria"/>
                <a:cs typeface="Cambria"/>
              </a:rPr>
              <a:t>Mode:</a:t>
            </a:r>
            <a:r>
              <a:rPr b="1" spc="48" dirty="0">
                <a:latin typeface="Cambria"/>
                <a:cs typeface="Cambria"/>
              </a:rPr>
              <a:t> </a:t>
            </a:r>
            <a:r>
              <a:rPr spc="51" dirty="0">
                <a:latin typeface="Cambria"/>
                <a:cs typeface="Cambria"/>
              </a:rPr>
              <a:t>In</a:t>
            </a:r>
            <a:r>
              <a:rPr spc="55" dirty="0">
                <a:latin typeface="Cambria"/>
                <a:cs typeface="Cambria"/>
              </a:rPr>
              <a:t> </a:t>
            </a:r>
            <a:r>
              <a:rPr spc="51" dirty="0">
                <a:latin typeface="Cambria"/>
                <a:cs typeface="Cambria"/>
              </a:rPr>
              <a:t>this</a:t>
            </a:r>
            <a:r>
              <a:rPr spc="55" dirty="0">
                <a:latin typeface="Cambria"/>
                <a:cs typeface="Cambria"/>
              </a:rPr>
              <a:t> </a:t>
            </a:r>
            <a:r>
              <a:rPr spc="48" dirty="0">
                <a:latin typeface="Cambria"/>
                <a:cs typeface="Cambria"/>
              </a:rPr>
              <a:t>addressing</a:t>
            </a:r>
            <a:r>
              <a:rPr spc="51" dirty="0">
                <a:latin typeface="Cambria"/>
                <a:cs typeface="Cambria"/>
              </a:rPr>
              <a:t> </a:t>
            </a:r>
            <a:r>
              <a:rPr spc="55" dirty="0">
                <a:latin typeface="Cambria"/>
                <a:cs typeface="Cambria"/>
              </a:rPr>
              <a:t>mode,</a:t>
            </a:r>
            <a:r>
              <a:rPr spc="58" dirty="0">
                <a:latin typeface="Cambria"/>
                <a:cs typeface="Cambria"/>
              </a:rPr>
              <a:t> </a:t>
            </a:r>
            <a:r>
              <a:rPr spc="48" dirty="0">
                <a:latin typeface="Cambria"/>
                <a:cs typeface="Cambria"/>
              </a:rPr>
              <a:t>the</a:t>
            </a:r>
            <a:r>
              <a:rPr spc="51" dirty="0">
                <a:latin typeface="Cambria"/>
                <a:cs typeface="Cambria"/>
              </a:rPr>
              <a:t> </a:t>
            </a:r>
            <a:r>
              <a:rPr spc="34" dirty="0">
                <a:solidFill>
                  <a:srgbClr val="C00000"/>
                </a:solidFill>
                <a:latin typeface="Cambria"/>
                <a:cs typeface="Cambria"/>
              </a:rPr>
              <a:t>definition</a:t>
            </a:r>
            <a:r>
              <a:rPr spc="37" dirty="0">
                <a:solidFill>
                  <a:srgbClr val="C00000"/>
                </a:solidFill>
                <a:latin typeface="Cambria"/>
                <a:cs typeface="Cambria"/>
              </a:rPr>
              <a:t> </a:t>
            </a:r>
            <a:r>
              <a:rPr spc="17" dirty="0">
                <a:solidFill>
                  <a:srgbClr val="C00000"/>
                </a:solidFill>
                <a:latin typeface="Cambria"/>
                <a:cs typeface="Cambria"/>
              </a:rPr>
              <a:t>of</a:t>
            </a:r>
            <a:r>
              <a:rPr spc="20" dirty="0">
                <a:solidFill>
                  <a:srgbClr val="C00000"/>
                </a:solidFill>
                <a:latin typeface="Cambria"/>
                <a:cs typeface="Cambria"/>
              </a:rPr>
              <a:t> </a:t>
            </a:r>
            <a:r>
              <a:rPr spc="48" dirty="0">
                <a:solidFill>
                  <a:srgbClr val="C00000"/>
                </a:solidFill>
                <a:latin typeface="Cambria"/>
                <a:cs typeface="Cambria"/>
              </a:rPr>
              <a:t>the </a:t>
            </a:r>
            <a:r>
              <a:rPr spc="51" dirty="0">
                <a:solidFill>
                  <a:srgbClr val="C00000"/>
                </a:solidFill>
                <a:latin typeface="Cambria"/>
                <a:cs typeface="Cambria"/>
              </a:rPr>
              <a:t> </a:t>
            </a:r>
            <a:r>
              <a:rPr spc="48" dirty="0">
                <a:solidFill>
                  <a:srgbClr val="C00000"/>
                </a:solidFill>
                <a:latin typeface="Cambria"/>
                <a:cs typeface="Cambria"/>
              </a:rPr>
              <a:t>instruction</a:t>
            </a:r>
            <a:r>
              <a:rPr spc="51" dirty="0">
                <a:solidFill>
                  <a:srgbClr val="C00000"/>
                </a:solidFill>
                <a:latin typeface="Cambria"/>
                <a:cs typeface="Cambria"/>
              </a:rPr>
              <a:t> </a:t>
            </a:r>
            <a:r>
              <a:rPr spc="31" dirty="0">
                <a:solidFill>
                  <a:srgbClr val="C00000"/>
                </a:solidFill>
                <a:latin typeface="Cambria"/>
                <a:cs typeface="Cambria"/>
              </a:rPr>
              <a:t>itself</a:t>
            </a:r>
            <a:r>
              <a:rPr spc="34" dirty="0">
                <a:solidFill>
                  <a:srgbClr val="C00000"/>
                </a:solidFill>
                <a:latin typeface="Cambria"/>
                <a:cs typeface="Cambria"/>
              </a:rPr>
              <a:t> </a:t>
            </a:r>
            <a:r>
              <a:rPr spc="37" dirty="0">
                <a:solidFill>
                  <a:srgbClr val="C00000"/>
                </a:solidFill>
                <a:latin typeface="Cambria"/>
                <a:cs typeface="Cambria"/>
              </a:rPr>
              <a:t>specify</a:t>
            </a:r>
            <a:r>
              <a:rPr spc="41" dirty="0">
                <a:solidFill>
                  <a:srgbClr val="C00000"/>
                </a:solidFill>
                <a:latin typeface="Cambria"/>
                <a:cs typeface="Cambria"/>
              </a:rPr>
              <a:t> </a:t>
            </a:r>
            <a:r>
              <a:rPr spc="48" dirty="0">
                <a:solidFill>
                  <a:srgbClr val="C00000"/>
                </a:solidFill>
                <a:latin typeface="Cambria"/>
                <a:cs typeface="Cambria"/>
              </a:rPr>
              <a:t>the</a:t>
            </a:r>
            <a:r>
              <a:rPr spc="51" dirty="0">
                <a:solidFill>
                  <a:srgbClr val="C00000"/>
                </a:solidFill>
                <a:latin typeface="Cambria"/>
                <a:cs typeface="Cambria"/>
              </a:rPr>
              <a:t> </a:t>
            </a:r>
            <a:r>
              <a:rPr spc="48" dirty="0">
                <a:solidFill>
                  <a:srgbClr val="C00000"/>
                </a:solidFill>
                <a:latin typeface="Cambria"/>
                <a:cs typeface="Cambria"/>
              </a:rPr>
              <a:t>operands</a:t>
            </a:r>
            <a:r>
              <a:rPr spc="51" dirty="0">
                <a:solidFill>
                  <a:srgbClr val="C00000"/>
                </a:solidFill>
                <a:latin typeface="Cambria"/>
                <a:cs typeface="Cambria"/>
              </a:rPr>
              <a:t> </a:t>
            </a:r>
            <a:r>
              <a:rPr spc="41" dirty="0">
                <a:solidFill>
                  <a:srgbClr val="C00000"/>
                </a:solidFill>
                <a:latin typeface="Cambria"/>
                <a:cs typeface="Cambria"/>
              </a:rPr>
              <a:t>implicitly.</a:t>
            </a:r>
            <a:r>
              <a:rPr spc="44" dirty="0">
                <a:solidFill>
                  <a:srgbClr val="C00000"/>
                </a:solidFill>
                <a:latin typeface="Cambria"/>
                <a:cs typeface="Cambria"/>
              </a:rPr>
              <a:t> </a:t>
            </a:r>
            <a:r>
              <a:rPr spc="24" dirty="0">
                <a:latin typeface="Cambria"/>
                <a:cs typeface="Cambria"/>
              </a:rPr>
              <a:t>It</a:t>
            </a:r>
            <a:r>
              <a:rPr spc="27" dirty="0">
                <a:latin typeface="Cambria"/>
                <a:cs typeface="Cambria"/>
              </a:rPr>
              <a:t> </a:t>
            </a:r>
            <a:r>
              <a:rPr spc="44" dirty="0">
                <a:latin typeface="Cambria"/>
                <a:cs typeface="Cambria"/>
              </a:rPr>
              <a:t>is</a:t>
            </a:r>
            <a:r>
              <a:rPr spc="48" dirty="0">
                <a:latin typeface="Cambria"/>
                <a:cs typeface="Cambria"/>
              </a:rPr>
              <a:t> </a:t>
            </a:r>
            <a:r>
              <a:rPr spc="44" dirty="0">
                <a:latin typeface="Cambria"/>
                <a:cs typeface="Cambria"/>
              </a:rPr>
              <a:t>also</a:t>
            </a:r>
            <a:r>
              <a:rPr spc="48" dirty="0">
                <a:latin typeface="Cambria"/>
                <a:cs typeface="Cambria"/>
              </a:rPr>
              <a:t> </a:t>
            </a:r>
            <a:r>
              <a:rPr spc="44" dirty="0">
                <a:latin typeface="Cambria"/>
                <a:cs typeface="Cambria"/>
              </a:rPr>
              <a:t>called</a:t>
            </a:r>
            <a:r>
              <a:rPr spc="48" dirty="0">
                <a:latin typeface="Cambria"/>
                <a:cs typeface="Cambria"/>
              </a:rPr>
              <a:t> </a:t>
            </a:r>
            <a:r>
              <a:rPr spc="72" dirty="0">
                <a:latin typeface="Cambria"/>
                <a:cs typeface="Cambria"/>
              </a:rPr>
              <a:t>as </a:t>
            </a:r>
            <a:r>
              <a:rPr spc="37" dirty="0">
                <a:latin typeface="Cambria"/>
                <a:cs typeface="Cambria"/>
              </a:rPr>
              <a:t>implicit </a:t>
            </a:r>
            <a:r>
              <a:rPr spc="41" dirty="0">
                <a:latin typeface="Cambria"/>
                <a:cs typeface="Cambria"/>
              </a:rPr>
              <a:t> </a:t>
            </a:r>
            <a:r>
              <a:rPr spc="48" dirty="0">
                <a:latin typeface="Cambria"/>
                <a:cs typeface="Cambria"/>
              </a:rPr>
              <a:t>addressing</a:t>
            </a:r>
            <a:r>
              <a:rPr spc="75" dirty="0">
                <a:latin typeface="Cambria"/>
                <a:cs typeface="Cambria"/>
              </a:rPr>
              <a:t> </a:t>
            </a:r>
            <a:r>
              <a:rPr spc="55" dirty="0">
                <a:latin typeface="Cambria"/>
                <a:cs typeface="Cambria"/>
              </a:rPr>
              <a:t>mode.</a:t>
            </a:r>
            <a:endParaRPr dirty="0">
              <a:latin typeface="Cambria"/>
              <a:cs typeface="Cambria"/>
            </a:endParaRPr>
          </a:p>
          <a:p>
            <a:pPr marL="8659">
              <a:lnSpc>
                <a:spcPct val="100000"/>
              </a:lnSpc>
              <a:spcBef>
                <a:spcPts val="457"/>
              </a:spcBef>
            </a:pPr>
            <a:r>
              <a:rPr spc="61" dirty="0">
                <a:latin typeface="Cambria"/>
                <a:cs typeface="Cambria"/>
              </a:rPr>
              <a:t>e.g.</a:t>
            </a:r>
            <a:endParaRPr dirty="0">
              <a:latin typeface="Cambria"/>
              <a:cs typeface="Cambria"/>
            </a:endParaRPr>
          </a:p>
          <a:p>
            <a:pPr marL="319945" marR="4329" indent="-155859">
              <a:lnSpc>
                <a:spcPct val="146700"/>
              </a:lnSpc>
              <a:spcBef>
                <a:spcPts val="51"/>
              </a:spcBef>
              <a:buFont typeface="Symbol"/>
              <a:buChar char=""/>
              <a:tabLst>
                <a:tab pos="319945" algn="l"/>
                <a:tab pos="320378" algn="l"/>
                <a:tab pos="613047" algn="l"/>
                <a:tab pos="1282377" algn="l"/>
                <a:tab pos="2074663" algn="l"/>
                <a:tab pos="2876473" algn="l"/>
                <a:tab pos="3068700" algn="l"/>
                <a:tab pos="3304654" algn="l"/>
                <a:tab pos="3786519" algn="l"/>
              </a:tabLst>
            </a:pPr>
            <a:r>
              <a:rPr spc="10" dirty="0">
                <a:latin typeface="Cambria"/>
                <a:cs typeface="Cambria"/>
              </a:rPr>
              <a:t>T</a:t>
            </a:r>
            <a:r>
              <a:rPr spc="55" dirty="0">
                <a:latin typeface="Cambria"/>
                <a:cs typeface="Cambria"/>
              </a:rPr>
              <a:t>h</a:t>
            </a:r>
            <a:r>
              <a:rPr spc="51" dirty="0">
                <a:latin typeface="Cambria"/>
                <a:cs typeface="Cambria"/>
              </a:rPr>
              <a:t>e</a:t>
            </a:r>
            <a:r>
              <a:rPr dirty="0">
                <a:latin typeface="Cambria"/>
                <a:cs typeface="Cambria"/>
              </a:rPr>
              <a:t>	</a:t>
            </a:r>
            <a:r>
              <a:rPr spc="44" dirty="0">
                <a:latin typeface="Cambria"/>
                <a:cs typeface="Cambria"/>
              </a:rPr>
              <a:t>inst</a:t>
            </a:r>
            <a:r>
              <a:rPr spc="51" dirty="0">
                <a:latin typeface="Cambria"/>
                <a:cs typeface="Cambria"/>
              </a:rPr>
              <a:t>r</a:t>
            </a:r>
            <a:r>
              <a:rPr spc="48" dirty="0">
                <a:latin typeface="Cambria"/>
                <a:cs typeface="Cambria"/>
              </a:rPr>
              <a:t>uctio</a:t>
            </a:r>
            <a:r>
              <a:rPr spc="65" dirty="0">
                <a:latin typeface="Cambria"/>
                <a:cs typeface="Cambria"/>
              </a:rPr>
              <a:t>n</a:t>
            </a:r>
            <a:r>
              <a:rPr dirty="0">
                <a:latin typeface="Cambria"/>
                <a:cs typeface="Cambria"/>
              </a:rPr>
              <a:t>	</a:t>
            </a:r>
            <a:r>
              <a:rPr spc="-95" dirty="0">
                <a:latin typeface="Trebuchet MS"/>
                <a:cs typeface="Trebuchet MS"/>
              </a:rPr>
              <a:t>“</a:t>
            </a:r>
            <a:r>
              <a:rPr spc="58" dirty="0">
                <a:latin typeface="Cambria"/>
                <a:cs typeface="Cambria"/>
              </a:rPr>
              <a:t>Complement</a:t>
            </a:r>
            <a:r>
              <a:rPr dirty="0">
                <a:latin typeface="Cambria"/>
                <a:cs typeface="Cambria"/>
              </a:rPr>
              <a:t>	</a:t>
            </a:r>
            <a:r>
              <a:rPr spc="65" dirty="0">
                <a:latin typeface="Cambria"/>
                <a:cs typeface="Cambria"/>
              </a:rPr>
              <a:t>Acc</a:t>
            </a:r>
            <a:r>
              <a:rPr spc="82" dirty="0">
                <a:latin typeface="Cambria"/>
                <a:cs typeface="Cambria"/>
              </a:rPr>
              <a:t>u</a:t>
            </a:r>
            <a:r>
              <a:rPr spc="51" dirty="0">
                <a:latin typeface="Cambria"/>
                <a:cs typeface="Cambria"/>
              </a:rPr>
              <a:t>mulato</a:t>
            </a:r>
            <a:r>
              <a:rPr spc="41" dirty="0">
                <a:latin typeface="Cambria"/>
                <a:cs typeface="Cambria"/>
              </a:rPr>
              <a:t>r</a:t>
            </a:r>
            <a:r>
              <a:rPr spc="-102" dirty="0">
                <a:latin typeface="Trebuchet MS"/>
                <a:cs typeface="Trebuchet MS"/>
              </a:rPr>
              <a:t>”</a:t>
            </a:r>
            <a:r>
              <a:rPr dirty="0">
                <a:latin typeface="Trebuchet MS"/>
                <a:cs typeface="Trebuchet MS"/>
              </a:rPr>
              <a:t>	</a:t>
            </a:r>
            <a:r>
              <a:rPr spc="44" dirty="0">
                <a:latin typeface="Cambria"/>
                <a:cs typeface="Cambria"/>
              </a:rPr>
              <a:t>is</a:t>
            </a:r>
            <a:r>
              <a:rPr dirty="0">
                <a:latin typeface="Cambria"/>
                <a:cs typeface="Cambria"/>
              </a:rPr>
              <a:t>	</a:t>
            </a:r>
            <a:r>
              <a:rPr spc="68" dirty="0">
                <a:latin typeface="Cambria"/>
                <a:cs typeface="Cambria"/>
              </a:rPr>
              <a:t>a</a:t>
            </a:r>
            <a:r>
              <a:rPr spc="82" dirty="0">
                <a:latin typeface="Cambria"/>
                <a:cs typeface="Cambria"/>
              </a:rPr>
              <a:t>n</a:t>
            </a:r>
            <a:r>
              <a:rPr dirty="0">
                <a:latin typeface="Cambria"/>
                <a:cs typeface="Cambria"/>
              </a:rPr>
              <a:t>	</a:t>
            </a:r>
            <a:r>
              <a:rPr spc="24" dirty="0">
                <a:latin typeface="Cambria"/>
                <a:cs typeface="Cambria"/>
              </a:rPr>
              <a:t>i</a:t>
            </a:r>
            <a:r>
              <a:rPr spc="41" dirty="0">
                <a:latin typeface="Cambria"/>
                <a:cs typeface="Cambria"/>
              </a:rPr>
              <a:t>mplied</a:t>
            </a:r>
            <a:r>
              <a:rPr dirty="0">
                <a:latin typeface="Cambria"/>
                <a:cs typeface="Cambria"/>
              </a:rPr>
              <a:t>	</a:t>
            </a:r>
            <a:r>
              <a:rPr spc="37" dirty="0">
                <a:latin typeface="Cambria"/>
                <a:cs typeface="Cambria"/>
              </a:rPr>
              <a:t>mode  </a:t>
            </a:r>
            <a:r>
              <a:rPr spc="48" dirty="0">
                <a:latin typeface="Cambria"/>
                <a:cs typeface="Cambria"/>
              </a:rPr>
              <a:t>instruction</a:t>
            </a:r>
            <a:r>
              <a:rPr spc="78" dirty="0">
                <a:latin typeface="Cambria"/>
                <a:cs typeface="Cambria"/>
              </a:rPr>
              <a:t> </a:t>
            </a:r>
            <a:r>
              <a:rPr spc="37" dirty="0">
                <a:latin typeface="Cambria"/>
                <a:cs typeface="Cambria"/>
              </a:rPr>
              <a:t>(CMA).</a:t>
            </a:r>
            <a:endParaRPr dirty="0">
              <a:latin typeface="Cambria"/>
              <a:cs typeface="Cambria"/>
            </a:endParaRPr>
          </a:p>
          <a:p>
            <a:pPr marL="319945" marR="5195" indent="-155859">
              <a:lnSpc>
                <a:spcPct val="147500"/>
              </a:lnSpc>
              <a:spcBef>
                <a:spcPts val="41"/>
              </a:spcBef>
              <a:buFont typeface="Symbol"/>
              <a:buChar char=""/>
              <a:tabLst>
                <a:tab pos="319945" algn="l"/>
                <a:tab pos="320378" algn="l"/>
              </a:tabLst>
            </a:pPr>
            <a:r>
              <a:rPr spc="51" dirty="0">
                <a:latin typeface="Cambria"/>
                <a:cs typeface="Cambria"/>
              </a:rPr>
              <a:t>In</a:t>
            </a:r>
            <a:r>
              <a:rPr spc="55" dirty="0">
                <a:latin typeface="Cambria"/>
                <a:cs typeface="Cambria"/>
              </a:rPr>
              <a:t> </a:t>
            </a:r>
            <a:r>
              <a:rPr spc="75" dirty="0">
                <a:latin typeface="Cambria"/>
                <a:cs typeface="Cambria"/>
              </a:rPr>
              <a:t>a</a:t>
            </a:r>
            <a:r>
              <a:rPr spc="78" dirty="0">
                <a:latin typeface="Cambria"/>
                <a:cs typeface="Cambria"/>
              </a:rPr>
              <a:t> </a:t>
            </a:r>
            <a:r>
              <a:rPr spc="65" dirty="0">
                <a:latin typeface="Cambria"/>
                <a:cs typeface="Cambria"/>
              </a:rPr>
              <a:t>stack</a:t>
            </a:r>
            <a:r>
              <a:rPr spc="68" dirty="0">
                <a:latin typeface="Cambria"/>
                <a:cs typeface="Cambria"/>
              </a:rPr>
              <a:t> </a:t>
            </a:r>
            <a:r>
              <a:rPr spc="34" dirty="0">
                <a:latin typeface="Cambria"/>
                <a:cs typeface="Cambria"/>
              </a:rPr>
              <a:t>organized</a:t>
            </a:r>
            <a:r>
              <a:rPr spc="37" dirty="0">
                <a:latin typeface="Cambria"/>
                <a:cs typeface="Cambria"/>
              </a:rPr>
              <a:t> </a:t>
            </a:r>
            <a:r>
              <a:rPr spc="55" dirty="0">
                <a:latin typeface="Cambria"/>
                <a:cs typeface="Cambria"/>
              </a:rPr>
              <a:t>computer,</a:t>
            </a:r>
            <a:r>
              <a:rPr spc="58" dirty="0">
                <a:latin typeface="Cambria"/>
                <a:cs typeface="Cambria"/>
              </a:rPr>
              <a:t> </a:t>
            </a:r>
            <a:r>
              <a:rPr spc="20" dirty="0">
                <a:latin typeface="Cambria"/>
                <a:cs typeface="Cambria"/>
              </a:rPr>
              <a:t>zero</a:t>
            </a:r>
            <a:r>
              <a:rPr spc="222" dirty="0">
                <a:latin typeface="Cambria"/>
                <a:cs typeface="Cambria"/>
              </a:rPr>
              <a:t> </a:t>
            </a:r>
            <a:r>
              <a:rPr spc="51" dirty="0">
                <a:latin typeface="Cambria"/>
                <a:cs typeface="Cambria"/>
              </a:rPr>
              <a:t>address</a:t>
            </a:r>
            <a:r>
              <a:rPr spc="55" dirty="0">
                <a:latin typeface="Cambria"/>
                <a:cs typeface="Cambria"/>
              </a:rPr>
              <a:t> </a:t>
            </a:r>
            <a:r>
              <a:rPr spc="51" dirty="0">
                <a:latin typeface="Cambria"/>
                <a:cs typeface="Cambria"/>
              </a:rPr>
              <a:t>instructions</a:t>
            </a:r>
            <a:r>
              <a:rPr spc="55" dirty="0">
                <a:latin typeface="Cambria"/>
                <a:cs typeface="Cambria"/>
              </a:rPr>
              <a:t> </a:t>
            </a:r>
            <a:r>
              <a:rPr spc="37" dirty="0">
                <a:latin typeface="Cambria"/>
                <a:cs typeface="Cambria"/>
              </a:rPr>
              <a:t>are  implied </a:t>
            </a:r>
            <a:r>
              <a:rPr spc="-170" dirty="0">
                <a:latin typeface="Cambria"/>
                <a:cs typeface="Cambria"/>
              </a:rPr>
              <a:t> </a:t>
            </a:r>
            <a:r>
              <a:rPr spc="48" dirty="0">
                <a:latin typeface="Cambria"/>
                <a:cs typeface="Cambria"/>
              </a:rPr>
              <a:t>mode</a:t>
            </a:r>
            <a:r>
              <a:rPr spc="75" dirty="0">
                <a:latin typeface="Cambria"/>
                <a:cs typeface="Cambria"/>
              </a:rPr>
              <a:t> </a:t>
            </a:r>
            <a:r>
              <a:rPr spc="55" dirty="0">
                <a:latin typeface="Cambria"/>
                <a:cs typeface="Cambria"/>
              </a:rPr>
              <a:t>instructions.</a:t>
            </a:r>
            <a:endParaRPr dirty="0">
              <a:latin typeface="Cambria"/>
              <a:cs typeface="Cambria"/>
            </a:endParaRPr>
          </a:p>
        </p:txBody>
      </p:sp>
    </p:spTree>
    <p:extLst>
      <p:ext uri="{BB962C8B-B14F-4D97-AF65-F5344CB8AC3E}">
        <p14:creationId xmlns:p14="http://schemas.microsoft.com/office/powerpoint/2010/main" val="26578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10641" y="160713"/>
            <a:ext cx="9174480" cy="5639259"/>
          </a:xfrm>
          <a:prstGeom prst="rect">
            <a:avLst/>
          </a:prstGeom>
        </p:spPr>
        <p:txBody>
          <a:bodyPr vert="horz" wrap="square" lIns="0" tIns="8659" rIns="0" bIns="0" rtlCol="0">
            <a:spAutoFit/>
          </a:bodyPr>
          <a:lstStyle/>
          <a:p>
            <a:pPr marL="8659" marR="4762" algn="just">
              <a:lnSpc>
                <a:spcPct val="146700"/>
              </a:lnSpc>
              <a:spcBef>
                <a:spcPts val="68"/>
              </a:spcBef>
            </a:pPr>
            <a:r>
              <a:rPr b="1" spc="72" dirty="0">
                <a:latin typeface="Cambria"/>
                <a:cs typeface="Cambria"/>
              </a:rPr>
              <a:t>Stack </a:t>
            </a:r>
            <a:r>
              <a:rPr b="1" spc="37" dirty="0">
                <a:latin typeface="Cambria"/>
                <a:cs typeface="Cambria"/>
              </a:rPr>
              <a:t>Addressing </a:t>
            </a:r>
            <a:r>
              <a:rPr b="1" spc="44" dirty="0">
                <a:latin typeface="Cambria"/>
                <a:cs typeface="Cambria"/>
              </a:rPr>
              <a:t>Mode: </a:t>
            </a:r>
            <a:r>
              <a:rPr spc="51" dirty="0">
                <a:latin typeface="Cambria"/>
                <a:cs typeface="Cambria"/>
              </a:rPr>
              <a:t>In this </a:t>
            </a:r>
            <a:r>
              <a:rPr spc="48" dirty="0">
                <a:latin typeface="Cambria"/>
                <a:cs typeface="Cambria"/>
              </a:rPr>
              <a:t>addressing </a:t>
            </a:r>
            <a:r>
              <a:rPr spc="55" dirty="0">
                <a:latin typeface="Cambria"/>
                <a:cs typeface="Cambria"/>
              </a:rPr>
              <a:t>mode, </a:t>
            </a:r>
            <a:r>
              <a:rPr spc="48" dirty="0">
                <a:latin typeface="Cambria"/>
                <a:cs typeface="Cambria"/>
              </a:rPr>
              <a:t>the </a:t>
            </a:r>
            <a:r>
              <a:rPr spc="44" dirty="0">
                <a:solidFill>
                  <a:srgbClr val="C00000"/>
                </a:solidFill>
                <a:latin typeface="Cambria"/>
                <a:cs typeface="Cambria"/>
              </a:rPr>
              <a:t>operand is </a:t>
            </a:r>
            <a:r>
              <a:rPr spc="51" dirty="0">
                <a:solidFill>
                  <a:srgbClr val="C00000"/>
                </a:solidFill>
                <a:latin typeface="Cambria"/>
                <a:cs typeface="Cambria"/>
              </a:rPr>
              <a:t>contained at </a:t>
            </a:r>
            <a:r>
              <a:rPr spc="55" dirty="0">
                <a:solidFill>
                  <a:srgbClr val="C00000"/>
                </a:solidFill>
                <a:latin typeface="Cambria"/>
                <a:cs typeface="Cambria"/>
              </a:rPr>
              <a:t> </a:t>
            </a:r>
            <a:r>
              <a:rPr spc="48" dirty="0">
                <a:solidFill>
                  <a:srgbClr val="C00000"/>
                </a:solidFill>
                <a:latin typeface="Cambria"/>
                <a:cs typeface="Cambria"/>
              </a:rPr>
              <a:t>the</a:t>
            </a:r>
            <a:r>
              <a:rPr spc="78" dirty="0">
                <a:solidFill>
                  <a:srgbClr val="C00000"/>
                </a:solidFill>
                <a:latin typeface="Cambria"/>
                <a:cs typeface="Cambria"/>
              </a:rPr>
              <a:t> </a:t>
            </a:r>
            <a:r>
              <a:rPr spc="34" dirty="0">
                <a:solidFill>
                  <a:srgbClr val="C00000"/>
                </a:solidFill>
                <a:latin typeface="Cambria"/>
                <a:cs typeface="Cambria"/>
              </a:rPr>
              <a:t>top</a:t>
            </a:r>
            <a:r>
              <a:rPr spc="78" dirty="0">
                <a:solidFill>
                  <a:srgbClr val="C00000"/>
                </a:solidFill>
                <a:latin typeface="Cambria"/>
                <a:cs typeface="Cambria"/>
              </a:rPr>
              <a:t> </a:t>
            </a:r>
            <a:r>
              <a:rPr spc="17" dirty="0">
                <a:solidFill>
                  <a:srgbClr val="C00000"/>
                </a:solidFill>
                <a:latin typeface="Cambria"/>
                <a:cs typeface="Cambria"/>
              </a:rPr>
              <a:t>of</a:t>
            </a:r>
            <a:r>
              <a:rPr spc="78" dirty="0">
                <a:solidFill>
                  <a:srgbClr val="C00000"/>
                </a:solidFill>
                <a:latin typeface="Cambria"/>
                <a:cs typeface="Cambria"/>
              </a:rPr>
              <a:t> </a:t>
            </a:r>
            <a:r>
              <a:rPr spc="48" dirty="0">
                <a:solidFill>
                  <a:srgbClr val="C00000"/>
                </a:solidFill>
                <a:latin typeface="Cambria"/>
                <a:cs typeface="Cambria"/>
              </a:rPr>
              <a:t>the</a:t>
            </a:r>
            <a:r>
              <a:rPr spc="82" dirty="0">
                <a:solidFill>
                  <a:srgbClr val="C00000"/>
                </a:solidFill>
                <a:latin typeface="Cambria"/>
                <a:cs typeface="Cambria"/>
              </a:rPr>
              <a:t> </a:t>
            </a:r>
            <a:r>
              <a:rPr spc="68" dirty="0">
                <a:solidFill>
                  <a:srgbClr val="C00000"/>
                </a:solidFill>
                <a:latin typeface="Cambria"/>
                <a:cs typeface="Cambria"/>
              </a:rPr>
              <a:t>stack.</a:t>
            </a:r>
            <a:endParaRPr dirty="0">
              <a:latin typeface="Cambria"/>
              <a:cs typeface="Cambria"/>
            </a:endParaRPr>
          </a:p>
          <a:p>
            <a:pPr marL="8659" algn="just">
              <a:lnSpc>
                <a:spcPct val="100000"/>
              </a:lnSpc>
              <a:spcBef>
                <a:spcPts val="457"/>
              </a:spcBef>
            </a:pPr>
            <a:r>
              <a:rPr spc="61" dirty="0">
                <a:latin typeface="Cambria"/>
                <a:cs typeface="Cambria"/>
              </a:rPr>
              <a:t>e.g.</a:t>
            </a:r>
            <a:r>
              <a:rPr spc="51" dirty="0">
                <a:latin typeface="Cambria"/>
                <a:cs typeface="Cambria"/>
              </a:rPr>
              <a:t> </a:t>
            </a:r>
            <a:r>
              <a:rPr spc="85" dirty="0">
                <a:latin typeface="Cambria"/>
                <a:cs typeface="Cambria"/>
              </a:rPr>
              <a:t>ADD</a:t>
            </a:r>
            <a:endParaRPr dirty="0">
              <a:latin typeface="Cambria"/>
              <a:cs typeface="Cambria"/>
            </a:endParaRPr>
          </a:p>
          <a:p>
            <a:pPr marL="8659" marR="25977" algn="just">
              <a:lnSpc>
                <a:spcPct val="146700"/>
              </a:lnSpc>
            </a:pPr>
            <a:r>
              <a:rPr spc="44" dirty="0">
                <a:latin typeface="Cambria"/>
                <a:cs typeface="Cambria"/>
              </a:rPr>
              <a:t>This </a:t>
            </a:r>
            <a:r>
              <a:rPr spc="48" dirty="0">
                <a:latin typeface="Cambria"/>
                <a:cs typeface="Cambria"/>
              </a:rPr>
              <a:t>instruction </a:t>
            </a:r>
            <a:r>
              <a:rPr spc="44" dirty="0">
                <a:latin typeface="Cambria"/>
                <a:cs typeface="Cambria"/>
              </a:rPr>
              <a:t>simply </a:t>
            </a:r>
            <a:r>
              <a:rPr spc="48" dirty="0">
                <a:latin typeface="Cambria"/>
                <a:cs typeface="Cambria"/>
              </a:rPr>
              <a:t>pops </a:t>
            </a:r>
            <a:r>
              <a:rPr spc="51" dirty="0">
                <a:latin typeface="Cambria"/>
                <a:cs typeface="Cambria"/>
              </a:rPr>
              <a:t>out </a:t>
            </a:r>
            <a:r>
              <a:rPr spc="20" dirty="0">
                <a:latin typeface="Cambria"/>
                <a:cs typeface="Cambria"/>
              </a:rPr>
              <a:t>two </a:t>
            </a:r>
            <a:r>
              <a:rPr spc="51" dirty="0">
                <a:latin typeface="Cambria"/>
                <a:cs typeface="Cambria"/>
              </a:rPr>
              <a:t>symbols contained at </a:t>
            </a:r>
            <a:r>
              <a:rPr spc="48" dirty="0">
                <a:latin typeface="Cambria"/>
                <a:cs typeface="Cambria"/>
              </a:rPr>
              <a:t>the </a:t>
            </a:r>
            <a:r>
              <a:rPr spc="34" dirty="0">
                <a:latin typeface="Cambria"/>
                <a:cs typeface="Cambria"/>
              </a:rPr>
              <a:t>top </a:t>
            </a:r>
            <a:r>
              <a:rPr spc="17" dirty="0">
                <a:latin typeface="Cambria"/>
                <a:cs typeface="Cambria"/>
              </a:rPr>
              <a:t>of </a:t>
            </a:r>
            <a:r>
              <a:rPr spc="48" dirty="0">
                <a:latin typeface="Cambria"/>
                <a:cs typeface="Cambria"/>
              </a:rPr>
              <a:t>the </a:t>
            </a:r>
            <a:r>
              <a:rPr spc="68" dirty="0">
                <a:latin typeface="Cambria"/>
                <a:cs typeface="Cambria"/>
              </a:rPr>
              <a:t>stack. </a:t>
            </a:r>
            <a:r>
              <a:rPr spc="72" dirty="0">
                <a:latin typeface="Cambria"/>
                <a:cs typeface="Cambria"/>
              </a:rPr>
              <a:t> </a:t>
            </a:r>
            <a:r>
              <a:rPr spc="41" dirty="0">
                <a:latin typeface="Cambria"/>
                <a:cs typeface="Cambria"/>
              </a:rPr>
              <a:t>The</a:t>
            </a:r>
            <a:r>
              <a:rPr spc="75" dirty="0">
                <a:latin typeface="Cambria"/>
                <a:cs typeface="Cambria"/>
              </a:rPr>
              <a:t> </a:t>
            </a:r>
            <a:r>
              <a:rPr spc="41" dirty="0">
                <a:latin typeface="Cambria"/>
                <a:cs typeface="Cambria"/>
              </a:rPr>
              <a:t>addition</a:t>
            </a:r>
            <a:r>
              <a:rPr spc="78" dirty="0">
                <a:latin typeface="Cambria"/>
                <a:cs typeface="Cambria"/>
              </a:rPr>
              <a:t> </a:t>
            </a:r>
            <a:r>
              <a:rPr spc="17" dirty="0">
                <a:latin typeface="Cambria"/>
                <a:cs typeface="Cambria"/>
              </a:rPr>
              <a:t>of</a:t>
            </a:r>
            <a:r>
              <a:rPr spc="78" dirty="0">
                <a:latin typeface="Cambria"/>
                <a:cs typeface="Cambria"/>
              </a:rPr>
              <a:t> </a:t>
            </a:r>
            <a:r>
              <a:rPr spc="48" dirty="0">
                <a:latin typeface="Cambria"/>
                <a:cs typeface="Cambria"/>
              </a:rPr>
              <a:t>those</a:t>
            </a:r>
            <a:r>
              <a:rPr spc="78" dirty="0">
                <a:latin typeface="Cambria"/>
                <a:cs typeface="Cambria"/>
              </a:rPr>
              <a:t> </a:t>
            </a:r>
            <a:r>
              <a:rPr spc="20" dirty="0">
                <a:latin typeface="Cambria"/>
                <a:cs typeface="Cambria"/>
              </a:rPr>
              <a:t>two</a:t>
            </a:r>
            <a:r>
              <a:rPr spc="82" dirty="0">
                <a:latin typeface="Cambria"/>
                <a:cs typeface="Cambria"/>
              </a:rPr>
              <a:t> </a:t>
            </a:r>
            <a:r>
              <a:rPr spc="48" dirty="0">
                <a:latin typeface="Cambria"/>
                <a:cs typeface="Cambria"/>
              </a:rPr>
              <a:t>operands</a:t>
            </a:r>
            <a:r>
              <a:rPr spc="78" dirty="0">
                <a:latin typeface="Cambria"/>
                <a:cs typeface="Cambria"/>
              </a:rPr>
              <a:t> </a:t>
            </a:r>
            <a:r>
              <a:rPr spc="44" dirty="0">
                <a:latin typeface="Cambria"/>
                <a:cs typeface="Cambria"/>
              </a:rPr>
              <a:t>is</a:t>
            </a:r>
            <a:r>
              <a:rPr spc="82" dirty="0">
                <a:latin typeface="Cambria"/>
                <a:cs typeface="Cambria"/>
              </a:rPr>
              <a:t> </a:t>
            </a:r>
            <a:r>
              <a:rPr spc="37" dirty="0">
                <a:latin typeface="Cambria"/>
                <a:cs typeface="Cambria"/>
              </a:rPr>
              <a:t>performed.</a:t>
            </a:r>
            <a:endParaRPr dirty="0">
              <a:latin typeface="Cambria"/>
              <a:cs typeface="Cambria"/>
            </a:endParaRPr>
          </a:p>
          <a:p>
            <a:pPr marL="8659" algn="just">
              <a:lnSpc>
                <a:spcPct val="100000"/>
              </a:lnSpc>
              <a:spcBef>
                <a:spcPts val="460"/>
              </a:spcBef>
            </a:pPr>
            <a:r>
              <a:rPr spc="41" dirty="0">
                <a:latin typeface="Cambria"/>
                <a:cs typeface="Cambria"/>
              </a:rPr>
              <a:t>The</a:t>
            </a:r>
            <a:r>
              <a:rPr spc="78" dirty="0">
                <a:latin typeface="Cambria"/>
                <a:cs typeface="Cambria"/>
              </a:rPr>
              <a:t> </a:t>
            </a:r>
            <a:r>
              <a:rPr spc="44" dirty="0">
                <a:latin typeface="Cambria"/>
                <a:cs typeface="Cambria"/>
              </a:rPr>
              <a:t>result</a:t>
            </a:r>
            <a:r>
              <a:rPr spc="82" dirty="0">
                <a:latin typeface="Cambria"/>
                <a:cs typeface="Cambria"/>
              </a:rPr>
              <a:t> </a:t>
            </a:r>
            <a:r>
              <a:rPr spc="48" dirty="0">
                <a:latin typeface="Cambria"/>
                <a:cs typeface="Cambria"/>
              </a:rPr>
              <a:t>so</a:t>
            </a:r>
            <a:r>
              <a:rPr spc="78" dirty="0">
                <a:latin typeface="Cambria"/>
                <a:cs typeface="Cambria"/>
              </a:rPr>
              <a:t> </a:t>
            </a:r>
            <a:r>
              <a:rPr spc="44" dirty="0">
                <a:latin typeface="Cambria"/>
                <a:cs typeface="Cambria"/>
              </a:rPr>
              <a:t>obtained</a:t>
            </a:r>
            <a:r>
              <a:rPr spc="82" dirty="0">
                <a:latin typeface="Cambria"/>
                <a:cs typeface="Cambria"/>
              </a:rPr>
              <a:t> </a:t>
            </a:r>
            <a:r>
              <a:rPr spc="31" dirty="0">
                <a:latin typeface="Cambria"/>
                <a:cs typeface="Cambria"/>
              </a:rPr>
              <a:t>after</a:t>
            </a:r>
            <a:r>
              <a:rPr spc="78" dirty="0">
                <a:latin typeface="Cambria"/>
                <a:cs typeface="Cambria"/>
              </a:rPr>
              <a:t> </a:t>
            </a:r>
            <a:r>
              <a:rPr spc="41" dirty="0">
                <a:latin typeface="Cambria"/>
                <a:cs typeface="Cambria"/>
              </a:rPr>
              <a:t>addition</a:t>
            </a:r>
            <a:r>
              <a:rPr spc="82" dirty="0">
                <a:latin typeface="Cambria"/>
                <a:cs typeface="Cambria"/>
              </a:rPr>
              <a:t> </a:t>
            </a:r>
            <a:r>
              <a:rPr spc="44" dirty="0">
                <a:latin typeface="Cambria"/>
                <a:cs typeface="Cambria"/>
              </a:rPr>
              <a:t>is</a:t>
            </a:r>
            <a:r>
              <a:rPr spc="82" dirty="0">
                <a:latin typeface="Cambria"/>
                <a:cs typeface="Cambria"/>
              </a:rPr>
              <a:t> </a:t>
            </a:r>
            <a:r>
              <a:rPr spc="61" dirty="0">
                <a:latin typeface="Cambria"/>
                <a:cs typeface="Cambria"/>
              </a:rPr>
              <a:t>pushed</a:t>
            </a:r>
            <a:r>
              <a:rPr spc="82" dirty="0">
                <a:latin typeface="Cambria"/>
                <a:cs typeface="Cambria"/>
              </a:rPr>
              <a:t> </a:t>
            </a:r>
            <a:r>
              <a:rPr spc="55" dirty="0">
                <a:latin typeface="Cambria"/>
                <a:cs typeface="Cambria"/>
              </a:rPr>
              <a:t>again</a:t>
            </a:r>
            <a:r>
              <a:rPr spc="82" dirty="0">
                <a:latin typeface="Cambria"/>
                <a:cs typeface="Cambria"/>
              </a:rPr>
              <a:t> </a:t>
            </a:r>
            <a:r>
              <a:rPr spc="51" dirty="0">
                <a:latin typeface="Cambria"/>
                <a:cs typeface="Cambria"/>
              </a:rPr>
              <a:t>at</a:t>
            </a:r>
            <a:r>
              <a:rPr spc="78" dirty="0">
                <a:latin typeface="Cambria"/>
                <a:cs typeface="Cambria"/>
              </a:rPr>
              <a:t> </a:t>
            </a:r>
            <a:r>
              <a:rPr spc="48" dirty="0">
                <a:latin typeface="Cambria"/>
                <a:cs typeface="Cambria"/>
              </a:rPr>
              <a:t>the</a:t>
            </a:r>
            <a:r>
              <a:rPr spc="85" dirty="0">
                <a:latin typeface="Cambria"/>
                <a:cs typeface="Cambria"/>
              </a:rPr>
              <a:t> </a:t>
            </a:r>
            <a:r>
              <a:rPr spc="34" dirty="0">
                <a:latin typeface="Cambria"/>
                <a:cs typeface="Cambria"/>
              </a:rPr>
              <a:t>top</a:t>
            </a:r>
            <a:r>
              <a:rPr spc="82" dirty="0">
                <a:latin typeface="Cambria"/>
                <a:cs typeface="Cambria"/>
              </a:rPr>
              <a:t> </a:t>
            </a:r>
            <a:r>
              <a:rPr spc="17" dirty="0">
                <a:latin typeface="Cambria"/>
                <a:cs typeface="Cambria"/>
              </a:rPr>
              <a:t>of</a:t>
            </a:r>
            <a:r>
              <a:rPr spc="82" dirty="0">
                <a:latin typeface="Cambria"/>
                <a:cs typeface="Cambria"/>
              </a:rPr>
              <a:t> </a:t>
            </a:r>
            <a:r>
              <a:rPr spc="48" dirty="0">
                <a:latin typeface="Cambria"/>
                <a:cs typeface="Cambria"/>
              </a:rPr>
              <a:t>the</a:t>
            </a:r>
            <a:r>
              <a:rPr spc="82" dirty="0">
                <a:latin typeface="Cambria"/>
                <a:cs typeface="Cambria"/>
              </a:rPr>
              <a:t> </a:t>
            </a:r>
            <a:r>
              <a:rPr spc="68" dirty="0">
                <a:latin typeface="Cambria"/>
                <a:cs typeface="Cambria"/>
              </a:rPr>
              <a:t>stack.</a:t>
            </a:r>
            <a:endParaRPr dirty="0">
              <a:latin typeface="Cambria"/>
              <a:cs typeface="Cambria"/>
            </a:endParaRPr>
          </a:p>
          <a:p>
            <a:pPr>
              <a:lnSpc>
                <a:spcPct val="100000"/>
              </a:lnSpc>
              <a:spcBef>
                <a:spcPts val="7"/>
              </a:spcBef>
            </a:pPr>
            <a:endParaRPr dirty="0">
              <a:latin typeface="Cambria"/>
              <a:cs typeface="Cambria"/>
            </a:endParaRPr>
          </a:p>
          <a:p>
            <a:pPr marL="8659" marR="3464" algn="just">
              <a:lnSpc>
                <a:spcPct val="146700"/>
              </a:lnSpc>
            </a:pPr>
            <a:r>
              <a:rPr b="1" spc="51" dirty="0">
                <a:latin typeface="Cambria"/>
                <a:cs typeface="Cambria"/>
              </a:rPr>
              <a:t>Immediate</a:t>
            </a:r>
            <a:r>
              <a:rPr b="1" spc="55" dirty="0">
                <a:latin typeface="Cambria"/>
                <a:cs typeface="Cambria"/>
              </a:rPr>
              <a:t> </a:t>
            </a:r>
            <a:r>
              <a:rPr b="1" spc="37" dirty="0">
                <a:latin typeface="Cambria"/>
                <a:cs typeface="Cambria"/>
              </a:rPr>
              <a:t>Addressing</a:t>
            </a:r>
            <a:r>
              <a:rPr b="1" spc="256" dirty="0">
                <a:latin typeface="Cambria"/>
                <a:cs typeface="Cambria"/>
              </a:rPr>
              <a:t> </a:t>
            </a:r>
            <a:r>
              <a:rPr b="1" spc="44" dirty="0">
                <a:latin typeface="Cambria"/>
                <a:cs typeface="Cambria"/>
              </a:rPr>
              <a:t>Mode:</a:t>
            </a:r>
            <a:r>
              <a:rPr b="1" spc="48" dirty="0">
                <a:latin typeface="Cambria"/>
                <a:cs typeface="Cambria"/>
              </a:rPr>
              <a:t> </a:t>
            </a:r>
            <a:r>
              <a:rPr spc="51" dirty="0">
                <a:latin typeface="Cambria"/>
                <a:cs typeface="Cambria"/>
              </a:rPr>
              <a:t>In</a:t>
            </a:r>
            <a:r>
              <a:rPr spc="55" dirty="0">
                <a:latin typeface="Cambria"/>
                <a:cs typeface="Cambria"/>
              </a:rPr>
              <a:t> </a:t>
            </a:r>
            <a:r>
              <a:rPr spc="51" dirty="0">
                <a:latin typeface="Cambria"/>
                <a:cs typeface="Cambria"/>
              </a:rPr>
              <a:t>this</a:t>
            </a:r>
            <a:r>
              <a:rPr spc="55" dirty="0">
                <a:latin typeface="Cambria"/>
                <a:cs typeface="Cambria"/>
              </a:rPr>
              <a:t> </a:t>
            </a:r>
            <a:r>
              <a:rPr spc="48" dirty="0">
                <a:latin typeface="Cambria"/>
                <a:cs typeface="Cambria"/>
              </a:rPr>
              <a:t>addressing</a:t>
            </a:r>
            <a:r>
              <a:rPr spc="51" dirty="0">
                <a:latin typeface="Cambria"/>
                <a:cs typeface="Cambria"/>
              </a:rPr>
              <a:t> </a:t>
            </a:r>
            <a:r>
              <a:rPr spc="55" dirty="0">
                <a:latin typeface="Cambria"/>
                <a:cs typeface="Cambria"/>
              </a:rPr>
              <a:t>mode,</a:t>
            </a:r>
            <a:r>
              <a:rPr spc="58" dirty="0">
                <a:latin typeface="Cambria"/>
                <a:cs typeface="Cambria"/>
              </a:rPr>
              <a:t> </a:t>
            </a:r>
            <a:r>
              <a:rPr spc="48" dirty="0">
                <a:latin typeface="Cambria"/>
                <a:cs typeface="Cambria"/>
              </a:rPr>
              <a:t>the  </a:t>
            </a:r>
            <a:r>
              <a:rPr spc="44" dirty="0">
                <a:solidFill>
                  <a:srgbClr val="00AF50"/>
                </a:solidFill>
                <a:latin typeface="Cambria"/>
                <a:cs typeface="Cambria"/>
              </a:rPr>
              <a:t>operand  is </a:t>
            </a:r>
            <a:r>
              <a:rPr spc="48" dirty="0">
                <a:solidFill>
                  <a:srgbClr val="00AF50"/>
                </a:solidFill>
                <a:latin typeface="Cambria"/>
                <a:cs typeface="Cambria"/>
              </a:rPr>
              <a:t> </a:t>
            </a:r>
            <a:r>
              <a:rPr spc="37" dirty="0">
                <a:solidFill>
                  <a:srgbClr val="00AF50"/>
                </a:solidFill>
                <a:latin typeface="Cambria"/>
                <a:cs typeface="Cambria"/>
              </a:rPr>
              <a:t>specified</a:t>
            </a:r>
            <a:r>
              <a:rPr spc="41" dirty="0">
                <a:solidFill>
                  <a:srgbClr val="00AF50"/>
                </a:solidFill>
                <a:latin typeface="Cambria"/>
                <a:cs typeface="Cambria"/>
              </a:rPr>
              <a:t> </a:t>
            </a:r>
            <a:r>
              <a:rPr spc="48" dirty="0">
                <a:solidFill>
                  <a:srgbClr val="00AF50"/>
                </a:solidFill>
                <a:latin typeface="Cambria"/>
                <a:cs typeface="Cambria"/>
              </a:rPr>
              <a:t>in the instruction </a:t>
            </a:r>
            <a:r>
              <a:rPr spc="37" dirty="0">
                <a:solidFill>
                  <a:srgbClr val="00AF50"/>
                </a:solidFill>
                <a:latin typeface="Cambria"/>
                <a:cs typeface="Cambria"/>
              </a:rPr>
              <a:t>explicitly</a:t>
            </a:r>
            <a:r>
              <a:rPr spc="37" dirty="0">
                <a:latin typeface="Cambria"/>
                <a:cs typeface="Cambria"/>
              </a:rPr>
              <a:t>.  </a:t>
            </a:r>
            <a:r>
              <a:rPr spc="48" dirty="0">
                <a:latin typeface="Cambria"/>
                <a:cs typeface="Cambria"/>
              </a:rPr>
              <a:t>Instead </a:t>
            </a:r>
            <a:r>
              <a:rPr spc="17" dirty="0">
                <a:latin typeface="Cambria"/>
                <a:cs typeface="Cambria"/>
              </a:rPr>
              <a:t>of  </a:t>
            </a:r>
            <a:r>
              <a:rPr spc="48" dirty="0">
                <a:latin typeface="Cambria"/>
                <a:cs typeface="Cambria"/>
              </a:rPr>
              <a:t>address </a:t>
            </a:r>
            <a:r>
              <a:rPr spc="37" dirty="0">
                <a:latin typeface="Cambria"/>
                <a:cs typeface="Cambria"/>
              </a:rPr>
              <a:t>field,  </a:t>
            </a:r>
            <a:r>
              <a:rPr spc="75" dirty="0">
                <a:latin typeface="Cambria"/>
                <a:cs typeface="Cambria"/>
              </a:rPr>
              <a:t>an </a:t>
            </a:r>
            <a:r>
              <a:rPr spc="44" dirty="0">
                <a:latin typeface="Cambria"/>
                <a:cs typeface="Cambria"/>
              </a:rPr>
              <a:t>operand </a:t>
            </a:r>
            <a:r>
              <a:rPr spc="24" dirty="0">
                <a:latin typeface="Cambria"/>
                <a:cs typeface="Cambria"/>
              </a:rPr>
              <a:t>field </a:t>
            </a:r>
            <a:r>
              <a:rPr spc="27" dirty="0">
                <a:latin typeface="Cambria"/>
                <a:cs typeface="Cambria"/>
              </a:rPr>
              <a:t> </a:t>
            </a:r>
            <a:r>
              <a:rPr spc="44" dirty="0">
                <a:latin typeface="Cambria"/>
                <a:cs typeface="Cambria"/>
              </a:rPr>
              <a:t>is</a:t>
            </a:r>
            <a:r>
              <a:rPr spc="78" dirty="0">
                <a:latin typeface="Cambria"/>
                <a:cs typeface="Cambria"/>
              </a:rPr>
              <a:t> </a:t>
            </a:r>
            <a:r>
              <a:rPr spc="41" dirty="0">
                <a:latin typeface="Cambria"/>
                <a:cs typeface="Cambria"/>
              </a:rPr>
              <a:t>present</a:t>
            </a:r>
            <a:r>
              <a:rPr spc="78" dirty="0">
                <a:latin typeface="Cambria"/>
                <a:cs typeface="Cambria"/>
              </a:rPr>
              <a:t> </a:t>
            </a:r>
            <a:r>
              <a:rPr spc="58" dirty="0">
                <a:latin typeface="Cambria"/>
                <a:cs typeface="Cambria"/>
              </a:rPr>
              <a:t>that</a:t>
            </a:r>
            <a:r>
              <a:rPr spc="82" dirty="0">
                <a:latin typeface="Cambria"/>
                <a:cs typeface="Cambria"/>
              </a:rPr>
              <a:t> </a:t>
            </a:r>
            <a:r>
              <a:rPr spc="55" dirty="0">
                <a:latin typeface="Cambria"/>
                <a:cs typeface="Cambria"/>
              </a:rPr>
              <a:t>contains</a:t>
            </a:r>
            <a:r>
              <a:rPr spc="78" dirty="0">
                <a:latin typeface="Cambria"/>
                <a:cs typeface="Cambria"/>
              </a:rPr>
              <a:t> </a:t>
            </a:r>
            <a:r>
              <a:rPr spc="48" dirty="0">
                <a:latin typeface="Cambria"/>
                <a:cs typeface="Cambria"/>
              </a:rPr>
              <a:t>the</a:t>
            </a:r>
            <a:r>
              <a:rPr spc="82" dirty="0">
                <a:latin typeface="Cambria"/>
                <a:cs typeface="Cambria"/>
              </a:rPr>
              <a:t> </a:t>
            </a:r>
            <a:r>
              <a:rPr spc="48" dirty="0">
                <a:latin typeface="Cambria"/>
                <a:cs typeface="Cambria"/>
              </a:rPr>
              <a:t>operand.</a:t>
            </a:r>
            <a:endParaRPr dirty="0">
              <a:latin typeface="Cambria"/>
              <a:cs typeface="Cambria"/>
            </a:endParaRPr>
          </a:p>
          <a:p>
            <a:pPr marL="8659" marR="428614" algn="just">
              <a:lnSpc>
                <a:spcPts val="1445"/>
              </a:lnSpc>
              <a:spcBef>
                <a:spcPts val="123"/>
              </a:spcBef>
            </a:pPr>
            <a:r>
              <a:rPr spc="61" dirty="0">
                <a:latin typeface="Cambria"/>
                <a:cs typeface="Cambria"/>
              </a:rPr>
              <a:t>e.g. </a:t>
            </a:r>
            <a:r>
              <a:rPr spc="89" dirty="0">
                <a:latin typeface="Cambria"/>
                <a:cs typeface="Cambria"/>
              </a:rPr>
              <a:t>ADD </a:t>
            </a:r>
            <a:r>
              <a:rPr spc="51" dirty="0">
                <a:latin typeface="Cambria"/>
                <a:cs typeface="Cambria"/>
              </a:rPr>
              <a:t>100 </a:t>
            </a:r>
            <a:r>
              <a:rPr spc="17" dirty="0">
                <a:latin typeface="Cambria"/>
                <a:cs typeface="Cambria"/>
              </a:rPr>
              <a:t>will </a:t>
            </a:r>
            <a:r>
              <a:rPr spc="48" dirty="0">
                <a:latin typeface="Cambria"/>
                <a:cs typeface="Cambria"/>
              </a:rPr>
              <a:t>increment the value </a:t>
            </a:r>
            <a:r>
              <a:rPr spc="37" dirty="0">
                <a:latin typeface="Cambria"/>
                <a:cs typeface="Cambria"/>
              </a:rPr>
              <a:t>stored </a:t>
            </a:r>
            <a:r>
              <a:rPr spc="48" dirty="0">
                <a:latin typeface="Cambria"/>
                <a:cs typeface="Cambria"/>
              </a:rPr>
              <a:t>in the </a:t>
            </a:r>
            <a:r>
              <a:rPr spc="58" dirty="0">
                <a:latin typeface="Cambria"/>
                <a:cs typeface="Cambria"/>
              </a:rPr>
              <a:t>accumulator </a:t>
            </a:r>
            <a:r>
              <a:rPr spc="41" dirty="0">
                <a:latin typeface="Cambria"/>
                <a:cs typeface="Cambria"/>
              </a:rPr>
              <a:t>by </a:t>
            </a:r>
            <a:r>
              <a:rPr spc="61" dirty="0">
                <a:latin typeface="Cambria"/>
                <a:cs typeface="Cambria"/>
              </a:rPr>
              <a:t>10. </a:t>
            </a:r>
            <a:r>
              <a:rPr spc="65" dirty="0">
                <a:latin typeface="Cambria"/>
                <a:cs typeface="Cambria"/>
              </a:rPr>
              <a:t> </a:t>
            </a:r>
            <a:r>
              <a:rPr spc="92" dirty="0">
                <a:latin typeface="Cambria"/>
                <a:cs typeface="Cambria"/>
              </a:rPr>
              <a:t>MOV</a:t>
            </a:r>
            <a:r>
              <a:rPr spc="78" dirty="0">
                <a:latin typeface="Cambria"/>
                <a:cs typeface="Cambria"/>
              </a:rPr>
              <a:t> R </a:t>
            </a:r>
            <a:r>
              <a:rPr spc="27" dirty="0">
                <a:latin typeface="Cambria"/>
                <a:cs typeface="Cambria"/>
              </a:rPr>
              <a:t>#20</a:t>
            </a:r>
            <a:r>
              <a:rPr spc="78" dirty="0">
                <a:latin typeface="Cambria"/>
                <a:cs typeface="Cambria"/>
              </a:rPr>
              <a:t> </a:t>
            </a:r>
            <a:r>
              <a:rPr spc="34" dirty="0">
                <a:latin typeface="Cambria"/>
                <a:cs typeface="Cambria"/>
              </a:rPr>
              <a:t>initialized</a:t>
            </a:r>
            <a:r>
              <a:rPr spc="82" dirty="0">
                <a:latin typeface="Cambria"/>
                <a:cs typeface="Cambria"/>
              </a:rPr>
              <a:t> </a:t>
            </a:r>
            <a:r>
              <a:rPr spc="31" dirty="0">
                <a:latin typeface="Cambria"/>
                <a:cs typeface="Cambria"/>
              </a:rPr>
              <a:t>register</a:t>
            </a:r>
            <a:r>
              <a:rPr spc="78" dirty="0">
                <a:latin typeface="Cambria"/>
                <a:cs typeface="Cambria"/>
              </a:rPr>
              <a:t> R </a:t>
            </a:r>
            <a:r>
              <a:rPr spc="27" dirty="0">
                <a:latin typeface="Cambria"/>
                <a:cs typeface="Cambria"/>
              </a:rPr>
              <a:t>to</a:t>
            </a:r>
            <a:r>
              <a:rPr spc="82" dirty="0">
                <a:latin typeface="Cambria"/>
                <a:cs typeface="Cambria"/>
              </a:rPr>
              <a:t> </a:t>
            </a:r>
            <a:r>
              <a:rPr spc="75" dirty="0">
                <a:latin typeface="Cambria"/>
                <a:cs typeface="Cambria"/>
              </a:rPr>
              <a:t>a</a:t>
            </a:r>
            <a:r>
              <a:rPr spc="78" dirty="0">
                <a:latin typeface="Cambria"/>
                <a:cs typeface="Cambria"/>
              </a:rPr>
              <a:t> </a:t>
            </a:r>
            <a:r>
              <a:rPr spc="58" dirty="0">
                <a:latin typeface="Cambria"/>
                <a:cs typeface="Cambria"/>
              </a:rPr>
              <a:t>constant</a:t>
            </a:r>
            <a:r>
              <a:rPr spc="78" dirty="0">
                <a:latin typeface="Cambria"/>
                <a:cs typeface="Cambria"/>
              </a:rPr>
              <a:t> </a:t>
            </a:r>
            <a:r>
              <a:rPr spc="48" dirty="0">
                <a:latin typeface="Cambria"/>
                <a:cs typeface="Cambria"/>
              </a:rPr>
              <a:t>value</a:t>
            </a:r>
            <a:r>
              <a:rPr spc="78" dirty="0">
                <a:latin typeface="Cambria"/>
                <a:cs typeface="Cambria"/>
              </a:rPr>
              <a:t> </a:t>
            </a:r>
            <a:r>
              <a:rPr spc="61" dirty="0">
                <a:latin typeface="Cambria"/>
                <a:cs typeface="Cambria"/>
              </a:rPr>
              <a:t>20.</a:t>
            </a:r>
            <a:endParaRPr dirty="0">
              <a:latin typeface="Cambria"/>
              <a:cs typeface="Cambria"/>
            </a:endParaRPr>
          </a:p>
          <a:p>
            <a:pPr>
              <a:lnSpc>
                <a:spcPct val="100000"/>
              </a:lnSpc>
              <a:spcBef>
                <a:spcPts val="31"/>
              </a:spcBef>
            </a:pPr>
            <a:endParaRPr dirty="0">
              <a:latin typeface="Cambria"/>
              <a:cs typeface="Cambria"/>
            </a:endParaRPr>
          </a:p>
          <a:p>
            <a:pPr marL="8659" marR="3464" algn="just">
              <a:lnSpc>
                <a:spcPct val="146700"/>
              </a:lnSpc>
            </a:pPr>
            <a:r>
              <a:rPr b="1" spc="48" dirty="0">
                <a:latin typeface="Cambria"/>
                <a:cs typeface="Cambria"/>
              </a:rPr>
              <a:t>Direct</a:t>
            </a:r>
            <a:r>
              <a:rPr b="1" spc="51" dirty="0">
                <a:latin typeface="Cambria"/>
                <a:cs typeface="Cambria"/>
              </a:rPr>
              <a:t> </a:t>
            </a:r>
            <a:r>
              <a:rPr b="1" spc="37" dirty="0">
                <a:latin typeface="Cambria"/>
                <a:cs typeface="Cambria"/>
              </a:rPr>
              <a:t>Addressing</a:t>
            </a:r>
            <a:r>
              <a:rPr b="1" spc="41" dirty="0">
                <a:latin typeface="Cambria"/>
                <a:cs typeface="Cambria"/>
              </a:rPr>
              <a:t> </a:t>
            </a:r>
            <a:r>
              <a:rPr b="1" spc="44" dirty="0">
                <a:latin typeface="Cambria"/>
                <a:cs typeface="Cambria"/>
              </a:rPr>
              <a:t>Mode:</a:t>
            </a:r>
            <a:r>
              <a:rPr b="1" spc="48" dirty="0">
                <a:latin typeface="Cambria"/>
                <a:cs typeface="Cambria"/>
              </a:rPr>
              <a:t> </a:t>
            </a:r>
            <a:r>
              <a:rPr spc="51" dirty="0">
                <a:latin typeface="Cambria"/>
                <a:cs typeface="Cambria"/>
              </a:rPr>
              <a:t>In this addressing </a:t>
            </a:r>
            <a:r>
              <a:rPr spc="55" dirty="0">
                <a:latin typeface="Cambria"/>
                <a:cs typeface="Cambria"/>
              </a:rPr>
              <a:t>mode, </a:t>
            </a:r>
            <a:r>
              <a:rPr spc="48" dirty="0">
                <a:solidFill>
                  <a:srgbClr val="C00000"/>
                </a:solidFill>
                <a:latin typeface="Cambria"/>
                <a:cs typeface="Cambria"/>
              </a:rPr>
              <a:t>the </a:t>
            </a:r>
            <a:r>
              <a:rPr spc="51" dirty="0">
                <a:solidFill>
                  <a:srgbClr val="C00000"/>
                </a:solidFill>
                <a:latin typeface="Cambria"/>
                <a:cs typeface="Cambria"/>
              </a:rPr>
              <a:t>address </a:t>
            </a:r>
            <a:r>
              <a:rPr spc="24" dirty="0">
                <a:solidFill>
                  <a:srgbClr val="C00000"/>
                </a:solidFill>
                <a:latin typeface="Cambria"/>
                <a:cs typeface="Cambria"/>
              </a:rPr>
              <a:t>field</a:t>
            </a:r>
            <a:r>
              <a:rPr spc="27" dirty="0">
                <a:solidFill>
                  <a:srgbClr val="C00000"/>
                </a:solidFill>
                <a:latin typeface="Cambria"/>
                <a:cs typeface="Cambria"/>
              </a:rPr>
              <a:t> </a:t>
            </a:r>
            <a:r>
              <a:rPr spc="17" dirty="0">
                <a:solidFill>
                  <a:srgbClr val="C00000"/>
                </a:solidFill>
                <a:latin typeface="Cambria"/>
                <a:cs typeface="Cambria"/>
              </a:rPr>
              <a:t>of</a:t>
            </a:r>
            <a:r>
              <a:rPr spc="20" dirty="0">
                <a:solidFill>
                  <a:srgbClr val="C00000"/>
                </a:solidFill>
                <a:latin typeface="Cambria"/>
                <a:cs typeface="Cambria"/>
              </a:rPr>
              <a:t> </a:t>
            </a:r>
            <a:r>
              <a:rPr spc="48" dirty="0">
                <a:solidFill>
                  <a:srgbClr val="C00000"/>
                </a:solidFill>
                <a:latin typeface="Cambria"/>
                <a:cs typeface="Cambria"/>
              </a:rPr>
              <a:t>the </a:t>
            </a:r>
            <a:r>
              <a:rPr spc="51" dirty="0">
                <a:solidFill>
                  <a:srgbClr val="C00000"/>
                </a:solidFill>
                <a:latin typeface="Cambria"/>
                <a:cs typeface="Cambria"/>
              </a:rPr>
              <a:t> </a:t>
            </a:r>
            <a:r>
              <a:rPr spc="48" dirty="0">
                <a:solidFill>
                  <a:srgbClr val="C00000"/>
                </a:solidFill>
                <a:latin typeface="Cambria"/>
                <a:cs typeface="Cambria"/>
              </a:rPr>
              <a:t>instruction </a:t>
            </a:r>
            <a:r>
              <a:rPr spc="55" dirty="0">
                <a:solidFill>
                  <a:srgbClr val="C00000"/>
                </a:solidFill>
                <a:latin typeface="Cambria"/>
                <a:cs typeface="Cambria"/>
              </a:rPr>
              <a:t>contains </a:t>
            </a:r>
            <a:r>
              <a:rPr spc="48" dirty="0">
                <a:solidFill>
                  <a:srgbClr val="C00000"/>
                </a:solidFill>
                <a:latin typeface="Cambria"/>
                <a:cs typeface="Cambria"/>
              </a:rPr>
              <a:t>the </a:t>
            </a:r>
            <a:r>
              <a:rPr spc="24" dirty="0">
                <a:solidFill>
                  <a:srgbClr val="C00000"/>
                </a:solidFill>
                <a:latin typeface="Cambria"/>
                <a:cs typeface="Cambria"/>
              </a:rPr>
              <a:t>effective </a:t>
            </a:r>
            <a:r>
              <a:rPr spc="48" dirty="0">
                <a:solidFill>
                  <a:srgbClr val="C00000"/>
                </a:solidFill>
                <a:latin typeface="Cambria"/>
                <a:cs typeface="Cambria"/>
              </a:rPr>
              <a:t>address </a:t>
            </a:r>
            <a:r>
              <a:rPr spc="17" dirty="0">
                <a:solidFill>
                  <a:srgbClr val="C00000"/>
                </a:solidFill>
                <a:latin typeface="Cambria"/>
                <a:cs typeface="Cambria"/>
              </a:rPr>
              <a:t>of </a:t>
            </a:r>
            <a:r>
              <a:rPr spc="48" dirty="0">
                <a:solidFill>
                  <a:srgbClr val="C00000"/>
                </a:solidFill>
                <a:latin typeface="Cambria"/>
                <a:cs typeface="Cambria"/>
              </a:rPr>
              <a:t>the </a:t>
            </a:r>
            <a:r>
              <a:rPr spc="51" dirty="0">
                <a:solidFill>
                  <a:srgbClr val="C00000"/>
                </a:solidFill>
                <a:latin typeface="Cambria"/>
                <a:cs typeface="Cambria"/>
              </a:rPr>
              <a:t>operand</a:t>
            </a:r>
            <a:r>
              <a:rPr spc="51" dirty="0">
                <a:latin typeface="Cambria"/>
                <a:cs typeface="Cambria"/>
              </a:rPr>
              <a:t>. </a:t>
            </a:r>
            <a:r>
              <a:rPr spc="61" dirty="0">
                <a:latin typeface="Cambria"/>
                <a:cs typeface="Cambria"/>
              </a:rPr>
              <a:t>Only </a:t>
            </a:r>
            <a:r>
              <a:rPr spc="41" dirty="0">
                <a:latin typeface="Cambria"/>
                <a:cs typeface="Cambria"/>
              </a:rPr>
              <a:t>one </a:t>
            </a:r>
            <a:r>
              <a:rPr spc="34" dirty="0">
                <a:latin typeface="Cambria"/>
                <a:cs typeface="Cambria"/>
              </a:rPr>
              <a:t>reference </a:t>
            </a:r>
            <a:r>
              <a:rPr spc="24" dirty="0">
                <a:latin typeface="Cambria"/>
                <a:cs typeface="Cambria"/>
              </a:rPr>
              <a:t>to </a:t>
            </a:r>
            <a:r>
              <a:rPr spc="27" dirty="0">
                <a:latin typeface="Cambria"/>
                <a:cs typeface="Cambria"/>
              </a:rPr>
              <a:t> </a:t>
            </a:r>
            <a:r>
              <a:rPr spc="44" dirty="0">
                <a:latin typeface="Cambria"/>
                <a:cs typeface="Cambria"/>
              </a:rPr>
              <a:t>memory</a:t>
            </a:r>
            <a:r>
              <a:rPr spc="48" dirty="0">
                <a:latin typeface="Cambria"/>
                <a:cs typeface="Cambria"/>
              </a:rPr>
              <a:t> </a:t>
            </a:r>
            <a:r>
              <a:rPr spc="44" dirty="0">
                <a:latin typeface="Cambria"/>
                <a:cs typeface="Cambria"/>
              </a:rPr>
              <a:t>is</a:t>
            </a:r>
            <a:r>
              <a:rPr spc="48" dirty="0">
                <a:latin typeface="Cambria"/>
                <a:cs typeface="Cambria"/>
              </a:rPr>
              <a:t> </a:t>
            </a:r>
            <a:r>
              <a:rPr spc="34" dirty="0">
                <a:latin typeface="Cambria"/>
                <a:cs typeface="Cambria"/>
              </a:rPr>
              <a:t>required</a:t>
            </a:r>
            <a:r>
              <a:rPr spc="37" dirty="0">
                <a:latin typeface="Cambria"/>
                <a:cs typeface="Cambria"/>
              </a:rPr>
              <a:t> </a:t>
            </a:r>
            <a:r>
              <a:rPr spc="27" dirty="0">
                <a:latin typeface="Cambria"/>
                <a:cs typeface="Cambria"/>
              </a:rPr>
              <a:t>to</a:t>
            </a:r>
            <a:r>
              <a:rPr spc="31" dirty="0">
                <a:latin typeface="Cambria"/>
                <a:cs typeface="Cambria"/>
              </a:rPr>
              <a:t> </a:t>
            </a:r>
            <a:r>
              <a:rPr spc="44" dirty="0">
                <a:latin typeface="Cambria"/>
                <a:cs typeface="Cambria"/>
              </a:rPr>
              <a:t>fetch</a:t>
            </a:r>
            <a:r>
              <a:rPr spc="48" dirty="0">
                <a:latin typeface="Cambria"/>
                <a:cs typeface="Cambria"/>
              </a:rPr>
              <a:t> the</a:t>
            </a:r>
            <a:r>
              <a:rPr spc="51" dirty="0">
                <a:latin typeface="Cambria"/>
                <a:cs typeface="Cambria"/>
              </a:rPr>
              <a:t> operand.</a:t>
            </a:r>
            <a:r>
              <a:rPr spc="55" dirty="0">
                <a:latin typeface="Cambria"/>
                <a:cs typeface="Cambria"/>
              </a:rPr>
              <a:t> </a:t>
            </a:r>
            <a:r>
              <a:rPr spc="24" dirty="0">
                <a:latin typeface="Cambria"/>
                <a:cs typeface="Cambria"/>
              </a:rPr>
              <a:t>It</a:t>
            </a:r>
            <a:r>
              <a:rPr spc="27" dirty="0">
                <a:latin typeface="Cambria"/>
                <a:cs typeface="Cambria"/>
              </a:rPr>
              <a:t> </a:t>
            </a:r>
            <a:r>
              <a:rPr spc="44" dirty="0">
                <a:latin typeface="Cambria"/>
                <a:cs typeface="Cambria"/>
              </a:rPr>
              <a:t>is  </a:t>
            </a:r>
            <a:r>
              <a:rPr spc="48" dirty="0">
                <a:latin typeface="Cambria"/>
                <a:cs typeface="Cambria"/>
              </a:rPr>
              <a:t>also  </a:t>
            </a:r>
            <a:r>
              <a:rPr spc="44" dirty="0">
                <a:latin typeface="Cambria"/>
                <a:cs typeface="Cambria"/>
              </a:rPr>
              <a:t>called  </a:t>
            </a:r>
            <a:r>
              <a:rPr spc="72" dirty="0">
                <a:latin typeface="Cambria"/>
                <a:cs typeface="Cambria"/>
              </a:rPr>
              <a:t>as  </a:t>
            </a:r>
            <a:r>
              <a:rPr spc="48" dirty="0">
                <a:latin typeface="Cambria"/>
                <a:cs typeface="Cambria"/>
              </a:rPr>
              <a:t>absolute </a:t>
            </a:r>
            <a:r>
              <a:rPr spc="51" dirty="0">
                <a:latin typeface="Cambria"/>
                <a:cs typeface="Cambria"/>
              </a:rPr>
              <a:t> </a:t>
            </a:r>
            <a:r>
              <a:rPr spc="48" dirty="0">
                <a:latin typeface="Cambria"/>
                <a:cs typeface="Cambria"/>
              </a:rPr>
              <a:t>addressing</a:t>
            </a:r>
            <a:r>
              <a:rPr spc="75" dirty="0">
                <a:latin typeface="Cambria"/>
                <a:cs typeface="Cambria"/>
              </a:rPr>
              <a:t> </a:t>
            </a:r>
            <a:r>
              <a:rPr spc="55" dirty="0">
                <a:latin typeface="Cambria"/>
                <a:cs typeface="Cambria"/>
              </a:rPr>
              <a:t>mode.</a:t>
            </a:r>
            <a:endParaRPr dirty="0">
              <a:latin typeface="Cambria"/>
              <a:cs typeface="Cambria"/>
            </a:endParaRPr>
          </a:p>
        </p:txBody>
      </p:sp>
    </p:spTree>
    <p:extLst>
      <p:ext uri="{BB962C8B-B14F-4D97-AF65-F5344CB8AC3E}">
        <p14:creationId xmlns:p14="http://schemas.microsoft.com/office/powerpoint/2010/main" val="4165443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9A39A0-4548-890D-59E3-46DBA5ED66BE}"/>
              </a:ext>
            </a:extLst>
          </p:cNvPr>
          <p:cNvSpPr>
            <a:spLocks noGrp="1"/>
          </p:cNvSpPr>
          <p:nvPr>
            <p:ph type="sldNum" sz="quarter" idx="12"/>
          </p:nvPr>
        </p:nvSpPr>
        <p:spPr/>
        <p:txBody>
          <a:bodyPr/>
          <a:lstStyle/>
          <a:p>
            <a:fld id="{BDCDBBEF-AA6C-4BA6-85B2-A17D7F280E38}" type="slidenum">
              <a:rPr lang="en-US" smtClean="0"/>
              <a:pPr/>
              <a:t>39</a:t>
            </a:fld>
            <a:endParaRPr lang="en-US"/>
          </a:p>
        </p:txBody>
      </p:sp>
      <p:pic>
        <p:nvPicPr>
          <p:cNvPr id="3" name="object 3">
            <a:extLst>
              <a:ext uri="{FF2B5EF4-FFF2-40B4-BE49-F238E27FC236}">
                <a16:creationId xmlns:a16="http://schemas.microsoft.com/office/drawing/2014/main" id="{7C9BA2DA-0E58-0193-BF09-4D6A8665962A}"/>
              </a:ext>
            </a:extLst>
          </p:cNvPr>
          <p:cNvPicPr/>
          <p:nvPr/>
        </p:nvPicPr>
        <p:blipFill>
          <a:blip r:embed="rId2" cstate="print"/>
          <a:stretch>
            <a:fillRect/>
          </a:stretch>
        </p:blipFill>
        <p:spPr>
          <a:xfrm>
            <a:off x="1584960" y="1361440"/>
            <a:ext cx="8209279" cy="3650355"/>
          </a:xfrm>
          <a:prstGeom prst="rect">
            <a:avLst/>
          </a:prstGeom>
        </p:spPr>
      </p:pic>
    </p:spTree>
    <p:extLst>
      <p:ext uri="{BB962C8B-B14F-4D97-AF65-F5344CB8AC3E}">
        <p14:creationId xmlns:p14="http://schemas.microsoft.com/office/powerpoint/2010/main" val="1906202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1335405" y="1204119"/>
            <a:ext cx="9521190" cy="5638800"/>
          </a:xfrm>
        </p:spPr>
        <p:txBody>
          <a:bodyPr/>
          <a:lstStyle/>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Registers are a type of computer memory used to quickly accept, store, and transfer data and instructions that a being used immediately by the CPU. The registers used by the CPU are often termed as Processor registers.</a:t>
            </a:r>
          </a:p>
          <a:p>
            <a:pPr marL="0" indent="0">
              <a:buNone/>
            </a:pPr>
            <a:r>
              <a:rPr lang="en-US" sz="18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 processor register may hold an instruction, a storage address, or any data (such as bit sequence or individual characters).</a:t>
            </a:r>
          </a:p>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computer needs processor registers for manipulating data and a register for holding a memory address. The register holding the memory location is used to calculate the address of the next instruction after the execution of the current instruction is completed.</a:t>
            </a:r>
          </a:p>
          <a:p>
            <a:pPr>
              <a:buFont typeface="Wingdings" panose="05000000000000000000" pitchFamily="2" charset="2"/>
              <a:buChar char="Ø"/>
            </a:pPr>
            <a:endParaRPr lang="en-US" sz="1800" b="1" dirty="0"/>
          </a:p>
          <a:p>
            <a:pPr>
              <a:buFont typeface="Wingdings" panose="05000000000000000000" pitchFamily="2" charset="2"/>
              <a:buChar char="Ø"/>
            </a:pPr>
            <a:r>
              <a:rPr lang="en-US" sz="1800" b="1" dirty="0"/>
              <a:t>Following is the list of some of the most common registers used in a basic computer:</a:t>
            </a:r>
          </a:p>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buNone/>
            </a:pPr>
            <a:endParaRPr lang="en-US" sz="1800" dirty="0">
              <a:latin typeface="Times New Roman" panose="02020603050405020304" pitchFamily="18" charset="0"/>
              <a:cs typeface="Times New Roman" panose="02020603050405020304" pitchFamily="18" charset="0"/>
            </a:endParaRPr>
          </a:p>
        </p:txBody>
      </p:sp>
      <p:sp>
        <p:nvSpPr>
          <p:cNvPr id="10243" name="Title 2"/>
          <p:cNvSpPr>
            <a:spLocks noGrp="1"/>
          </p:cNvSpPr>
          <p:nvPr>
            <p:ph type="title"/>
          </p:nvPr>
        </p:nvSpPr>
        <p:spPr/>
        <p:txBody>
          <a:bodyPr/>
          <a:lstStyle/>
          <a:p>
            <a:pPr marL="182563"/>
            <a:r>
              <a:rPr lang="en-US" sz="2000" b="1" dirty="0">
                <a:latin typeface="Times New Roman" panose="02020603050405020304" pitchFamily="18" charset="0"/>
                <a:cs typeface="Times New Roman" panose="02020603050405020304" pitchFamily="18" charset="0"/>
              </a:rPr>
              <a:t>Computer Registers</a:t>
            </a:r>
            <a:br>
              <a:rPr lang="en-US" sz="1400" b="1" dirty="0"/>
            </a:br>
            <a:endParaRPr lang="en-US" sz="1400" dirty="0"/>
          </a:p>
        </p:txBody>
      </p:sp>
      <p:sp>
        <p:nvSpPr>
          <p:cNvPr id="4" name="Date Placeholder 3"/>
          <p:cNvSpPr>
            <a:spLocks noGrp="1"/>
          </p:cNvSpPr>
          <p:nvPr>
            <p:ph type="dt" sz="quarter" idx="10"/>
          </p:nvPr>
        </p:nvSpPr>
        <p:spPr/>
        <p:txBody>
          <a:bodyPr/>
          <a:lstStyle/>
          <a:p>
            <a:pPr>
              <a:defRPr/>
            </a:pPr>
            <a:fld id="{3F5A4676-2055-41F4-9C80-00CD9ABAE833}" type="datetime1">
              <a:rPr lang="en-US"/>
              <a:pPr>
                <a:defRPr/>
              </a:pPr>
              <a:t>1/7/2024</a:t>
            </a:fld>
            <a:endParaRPr lang="en-US"/>
          </a:p>
        </p:txBody>
      </p:sp>
      <p:sp>
        <p:nvSpPr>
          <p:cNvPr id="5" name="Slide Number Placeholder 4"/>
          <p:cNvSpPr>
            <a:spLocks noGrp="1"/>
          </p:cNvSpPr>
          <p:nvPr>
            <p:ph type="sldNum" sz="quarter" idx="12"/>
          </p:nvPr>
        </p:nvSpPr>
        <p:spPr/>
        <p:txBody>
          <a:bodyPr/>
          <a:lstStyle/>
          <a:p>
            <a:pPr>
              <a:defRPr/>
            </a:pPr>
            <a:fld id="{8917529C-25A2-4D24-A790-5E1890B93CFA}" type="slidenum">
              <a:rPr lang="en-US" smtClean="0"/>
              <a:pPr>
                <a:defRPr/>
              </a:pPr>
              <a:t>4</a:t>
            </a:fld>
            <a:endParaRPr lang="en-US"/>
          </a:p>
        </p:txBody>
      </p:sp>
    </p:spTree>
    <p:extLst>
      <p:ext uri="{BB962C8B-B14F-4D97-AF65-F5344CB8AC3E}">
        <p14:creationId xmlns:p14="http://schemas.microsoft.com/office/powerpoint/2010/main" val="2700733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72343" y="1358141"/>
            <a:ext cx="9274628" cy="1763711"/>
          </a:xfrm>
          <a:prstGeom prst="rect">
            <a:avLst/>
          </a:prstGeom>
        </p:spPr>
        <p:txBody>
          <a:bodyPr vert="horz" wrap="square" lIns="0" tIns="8659" rIns="0" bIns="0" rtlCol="0">
            <a:spAutoFit/>
          </a:bodyPr>
          <a:lstStyle/>
          <a:p>
            <a:pPr marL="8659" marR="3464" algn="just">
              <a:lnSpc>
                <a:spcPct val="146700"/>
              </a:lnSpc>
              <a:spcBef>
                <a:spcPts val="68"/>
              </a:spcBef>
            </a:pPr>
            <a:r>
              <a:rPr sz="2000" b="1" spc="48" dirty="0">
                <a:latin typeface="Cambria"/>
                <a:cs typeface="Cambria"/>
              </a:rPr>
              <a:t>Indirect </a:t>
            </a:r>
            <a:r>
              <a:rPr sz="2000" b="1" spc="37" dirty="0">
                <a:latin typeface="Cambria"/>
                <a:cs typeface="Cambria"/>
              </a:rPr>
              <a:t>Addressing </a:t>
            </a:r>
            <a:r>
              <a:rPr sz="2000" b="1" spc="44" dirty="0">
                <a:latin typeface="Cambria"/>
                <a:cs typeface="Cambria"/>
              </a:rPr>
              <a:t>Mode: </a:t>
            </a:r>
            <a:r>
              <a:rPr sz="2000" spc="51" dirty="0">
                <a:latin typeface="Cambria"/>
                <a:cs typeface="Cambria"/>
              </a:rPr>
              <a:t>In this </a:t>
            </a:r>
            <a:r>
              <a:rPr sz="2000" spc="48" dirty="0">
                <a:latin typeface="Cambria"/>
                <a:cs typeface="Cambria"/>
              </a:rPr>
              <a:t>addressing </a:t>
            </a:r>
            <a:r>
              <a:rPr sz="2000" spc="55" dirty="0">
                <a:latin typeface="Cambria"/>
                <a:cs typeface="Cambria"/>
              </a:rPr>
              <a:t>mode, </a:t>
            </a:r>
            <a:r>
              <a:rPr sz="2000" spc="48" dirty="0">
                <a:latin typeface="Cambria"/>
                <a:cs typeface="Cambria"/>
              </a:rPr>
              <a:t>the address </a:t>
            </a:r>
            <a:r>
              <a:rPr sz="2000" spc="24" dirty="0">
                <a:latin typeface="Cambria"/>
                <a:cs typeface="Cambria"/>
              </a:rPr>
              <a:t>field </a:t>
            </a:r>
            <a:r>
              <a:rPr sz="2000" spc="17" dirty="0">
                <a:latin typeface="Cambria"/>
                <a:cs typeface="Cambria"/>
              </a:rPr>
              <a:t>of </a:t>
            </a:r>
            <a:r>
              <a:rPr sz="2000" spc="48" dirty="0">
                <a:latin typeface="Cambria"/>
                <a:cs typeface="Cambria"/>
              </a:rPr>
              <a:t>the </a:t>
            </a:r>
            <a:r>
              <a:rPr sz="2000" spc="51" dirty="0">
                <a:latin typeface="Cambria"/>
                <a:cs typeface="Cambria"/>
              </a:rPr>
              <a:t> </a:t>
            </a:r>
            <a:r>
              <a:rPr sz="2000" spc="48" dirty="0">
                <a:latin typeface="Cambria"/>
                <a:cs typeface="Cambria"/>
              </a:rPr>
              <a:t>instruction </a:t>
            </a:r>
            <a:r>
              <a:rPr sz="2000" spc="37" dirty="0">
                <a:latin typeface="Cambria"/>
                <a:cs typeface="Cambria"/>
              </a:rPr>
              <a:t>specifies </a:t>
            </a:r>
            <a:r>
              <a:rPr sz="2000" spc="48" dirty="0">
                <a:latin typeface="Cambria"/>
                <a:cs typeface="Cambria"/>
              </a:rPr>
              <a:t>the address </a:t>
            </a:r>
            <a:r>
              <a:rPr sz="2000" spc="17" dirty="0">
                <a:latin typeface="Cambria"/>
                <a:cs typeface="Cambria"/>
              </a:rPr>
              <a:t>of </a:t>
            </a:r>
            <a:r>
              <a:rPr sz="2000" spc="44" dirty="0">
                <a:latin typeface="Cambria"/>
                <a:cs typeface="Cambria"/>
              </a:rPr>
              <a:t>memory </a:t>
            </a:r>
            <a:r>
              <a:rPr sz="2000" spc="41" dirty="0">
                <a:latin typeface="Cambria"/>
                <a:cs typeface="Cambria"/>
              </a:rPr>
              <a:t>location </a:t>
            </a:r>
            <a:r>
              <a:rPr sz="2000" spc="58" dirty="0">
                <a:latin typeface="Cambria"/>
                <a:cs typeface="Cambria"/>
              </a:rPr>
              <a:t>that </a:t>
            </a:r>
            <a:r>
              <a:rPr sz="2000" spc="55" dirty="0">
                <a:latin typeface="Cambria"/>
                <a:cs typeface="Cambria"/>
              </a:rPr>
              <a:t>contains </a:t>
            </a:r>
            <a:r>
              <a:rPr sz="2000" spc="48" dirty="0">
                <a:latin typeface="Cambria"/>
                <a:cs typeface="Cambria"/>
              </a:rPr>
              <a:t>the </a:t>
            </a:r>
            <a:r>
              <a:rPr sz="2000" spc="24" dirty="0">
                <a:latin typeface="Cambria"/>
                <a:cs typeface="Cambria"/>
              </a:rPr>
              <a:t>effective </a:t>
            </a:r>
            <a:r>
              <a:rPr sz="2000" spc="27" dirty="0">
                <a:latin typeface="Cambria"/>
                <a:cs typeface="Cambria"/>
              </a:rPr>
              <a:t> </a:t>
            </a:r>
            <a:r>
              <a:rPr sz="2000" spc="48" dirty="0">
                <a:latin typeface="Cambria"/>
                <a:cs typeface="Cambria"/>
              </a:rPr>
              <a:t>address </a:t>
            </a:r>
            <a:r>
              <a:rPr sz="2000" spc="17" dirty="0">
                <a:latin typeface="Cambria"/>
                <a:cs typeface="Cambria"/>
              </a:rPr>
              <a:t>of</a:t>
            </a:r>
            <a:r>
              <a:rPr sz="2000" spc="20" dirty="0">
                <a:latin typeface="Cambria"/>
                <a:cs typeface="Cambria"/>
              </a:rPr>
              <a:t> </a:t>
            </a:r>
            <a:r>
              <a:rPr sz="2000" spc="48" dirty="0">
                <a:latin typeface="Cambria"/>
                <a:cs typeface="Cambria"/>
              </a:rPr>
              <a:t>the operand. </a:t>
            </a:r>
            <a:r>
              <a:rPr sz="2000" spc="10" dirty="0">
                <a:solidFill>
                  <a:srgbClr val="C00000"/>
                </a:solidFill>
                <a:latin typeface="Cambria"/>
                <a:cs typeface="Cambria"/>
              </a:rPr>
              <a:t>Two</a:t>
            </a:r>
            <a:r>
              <a:rPr sz="2000" spc="14" dirty="0">
                <a:solidFill>
                  <a:srgbClr val="C00000"/>
                </a:solidFill>
                <a:latin typeface="Cambria"/>
                <a:cs typeface="Cambria"/>
              </a:rPr>
              <a:t> </a:t>
            </a:r>
            <a:r>
              <a:rPr sz="2000" spc="37" dirty="0">
                <a:solidFill>
                  <a:srgbClr val="C00000"/>
                </a:solidFill>
                <a:latin typeface="Cambria"/>
                <a:cs typeface="Cambria"/>
              </a:rPr>
              <a:t>references </a:t>
            </a:r>
            <a:r>
              <a:rPr sz="2000" spc="27" dirty="0">
                <a:solidFill>
                  <a:srgbClr val="C00000"/>
                </a:solidFill>
                <a:latin typeface="Cambria"/>
                <a:cs typeface="Cambria"/>
              </a:rPr>
              <a:t>to</a:t>
            </a:r>
            <a:r>
              <a:rPr sz="2000" spc="31" dirty="0">
                <a:solidFill>
                  <a:srgbClr val="C00000"/>
                </a:solidFill>
                <a:latin typeface="Cambria"/>
                <a:cs typeface="Cambria"/>
              </a:rPr>
              <a:t> </a:t>
            </a:r>
            <a:r>
              <a:rPr sz="2000" spc="44" dirty="0">
                <a:solidFill>
                  <a:srgbClr val="C00000"/>
                </a:solidFill>
                <a:latin typeface="Cambria"/>
                <a:cs typeface="Cambria"/>
              </a:rPr>
              <a:t>memory </a:t>
            </a:r>
            <a:r>
              <a:rPr sz="2000" spc="37" dirty="0">
                <a:solidFill>
                  <a:srgbClr val="C00000"/>
                </a:solidFill>
                <a:latin typeface="Cambria"/>
                <a:cs typeface="Cambria"/>
              </a:rPr>
              <a:t>are </a:t>
            </a:r>
            <a:r>
              <a:rPr sz="2000" spc="34" dirty="0">
                <a:solidFill>
                  <a:srgbClr val="C00000"/>
                </a:solidFill>
                <a:latin typeface="Cambria"/>
                <a:cs typeface="Cambria"/>
              </a:rPr>
              <a:t>required</a:t>
            </a:r>
            <a:r>
              <a:rPr sz="2000" spc="37" dirty="0">
                <a:solidFill>
                  <a:srgbClr val="C00000"/>
                </a:solidFill>
                <a:latin typeface="Cambria"/>
                <a:cs typeface="Cambria"/>
              </a:rPr>
              <a:t> </a:t>
            </a:r>
            <a:r>
              <a:rPr sz="2000" spc="27" dirty="0">
                <a:solidFill>
                  <a:srgbClr val="C00000"/>
                </a:solidFill>
                <a:latin typeface="Cambria"/>
                <a:cs typeface="Cambria"/>
              </a:rPr>
              <a:t>to</a:t>
            </a:r>
            <a:r>
              <a:rPr sz="2000" spc="31" dirty="0">
                <a:solidFill>
                  <a:srgbClr val="C00000"/>
                </a:solidFill>
                <a:latin typeface="Cambria"/>
                <a:cs typeface="Cambria"/>
              </a:rPr>
              <a:t> </a:t>
            </a:r>
            <a:r>
              <a:rPr sz="2000" spc="44" dirty="0">
                <a:solidFill>
                  <a:srgbClr val="C00000"/>
                </a:solidFill>
                <a:latin typeface="Cambria"/>
                <a:cs typeface="Cambria"/>
              </a:rPr>
              <a:t>fetch the </a:t>
            </a:r>
            <a:r>
              <a:rPr sz="2000" spc="48" dirty="0">
                <a:solidFill>
                  <a:srgbClr val="C00000"/>
                </a:solidFill>
                <a:latin typeface="Cambria"/>
                <a:cs typeface="Cambria"/>
              </a:rPr>
              <a:t> operand.</a:t>
            </a:r>
            <a:endParaRPr sz="2000" dirty="0">
              <a:latin typeface="Cambria"/>
              <a:cs typeface="Cambria"/>
            </a:endParaRPr>
          </a:p>
        </p:txBody>
      </p:sp>
      <p:pic>
        <p:nvPicPr>
          <p:cNvPr id="4" name="object 4"/>
          <p:cNvPicPr/>
          <p:nvPr/>
        </p:nvPicPr>
        <p:blipFill>
          <a:blip r:embed="rId2" cstate="print"/>
          <a:stretch>
            <a:fillRect/>
          </a:stretch>
        </p:blipFill>
        <p:spPr>
          <a:xfrm>
            <a:off x="2318658" y="3077494"/>
            <a:ext cx="8001000" cy="2702820"/>
          </a:xfrm>
          <a:prstGeom prst="rect">
            <a:avLst/>
          </a:prstGeom>
        </p:spPr>
      </p:pic>
    </p:spTree>
    <p:extLst>
      <p:ext uri="{BB962C8B-B14F-4D97-AF65-F5344CB8AC3E}">
        <p14:creationId xmlns:p14="http://schemas.microsoft.com/office/powerpoint/2010/main" val="3992290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63959-1C94-2427-E911-FC91B017B13A}"/>
              </a:ext>
            </a:extLst>
          </p:cNvPr>
          <p:cNvSpPr>
            <a:spLocks noGrp="1"/>
          </p:cNvSpPr>
          <p:nvPr>
            <p:ph type="sldNum" sz="quarter" idx="12"/>
          </p:nvPr>
        </p:nvSpPr>
        <p:spPr/>
        <p:txBody>
          <a:bodyPr/>
          <a:lstStyle/>
          <a:p>
            <a:fld id="{BDCDBBEF-AA6C-4BA6-85B2-A17D7F280E38}" type="slidenum">
              <a:rPr lang="en-US" smtClean="0"/>
              <a:pPr/>
              <a:t>41</a:t>
            </a:fld>
            <a:endParaRPr lang="en-US"/>
          </a:p>
        </p:txBody>
      </p:sp>
      <p:sp>
        <p:nvSpPr>
          <p:cNvPr id="3" name="object 3">
            <a:extLst>
              <a:ext uri="{FF2B5EF4-FFF2-40B4-BE49-F238E27FC236}">
                <a16:creationId xmlns:a16="http://schemas.microsoft.com/office/drawing/2014/main" id="{97C18867-1D79-4A56-DFB3-8BE28C9116F3}"/>
              </a:ext>
            </a:extLst>
          </p:cNvPr>
          <p:cNvSpPr txBox="1"/>
          <p:nvPr/>
        </p:nvSpPr>
        <p:spPr>
          <a:xfrm>
            <a:off x="1494897" y="761554"/>
            <a:ext cx="9350828" cy="1763711"/>
          </a:xfrm>
          <a:prstGeom prst="rect">
            <a:avLst/>
          </a:prstGeom>
        </p:spPr>
        <p:txBody>
          <a:bodyPr vert="horz" wrap="square" lIns="0" tIns="8659" rIns="0" bIns="0" rtlCol="0">
            <a:spAutoFit/>
          </a:bodyPr>
          <a:lstStyle/>
          <a:p>
            <a:pPr marL="8659" marR="3464" algn="just">
              <a:lnSpc>
                <a:spcPct val="146700"/>
              </a:lnSpc>
              <a:spcBef>
                <a:spcPts val="68"/>
              </a:spcBef>
            </a:pPr>
            <a:r>
              <a:rPr sz="2000" b="1" spc="48" dirty="0">
                <a:latin typeface="Cambria"/>
                <a:cs typeface="Cambria"/>
              </a:rPr>
              <a:t>Register Direct </a:t>
            </a:r>
            <a:r>
              <a:rPr sz="2000" b="1" spc="37" dirty="0">
                <a:latin typeface="Cambria"/>
                <a:cs typeface="Cambria"/>
              </a:rPr>
              <a:t>Addressing</a:t>
            </a:r>
            <a:r>
              <a:rPr sz="2000" b="1" spc="41" dirty="0">
                <a:latin typeface="Cambria"/>
                <a:cs typeface="Cambria"/>
              </a:rPr>
              <a:t> </a:t>
            </a:r>
            <a:r>
              <a:rPr sz="2000" b="1" spc="44" dirty="0">
                <a:latin typeface="Cambria"/>
                <a:cs typeface="Cambria"/>
              </a:rPr>
              <a:t>Mode: </a:t>
            </a:r>
            <a:r>
              <a:rPr sz="2000" spc="51" dirty="0">
                <a:latin typeface="Cambria"/>
                <a:cs typeface="Cambria"/>
              </a:rPr>
              <a:t>In this </a:t>
            </a:r>
            <a:r>
              <a:rPr sz="2000" spc="48" dirty="0">
                <a:latin typeface="Cambria"/>
                <a:cs typeface="Cambria"/>
              </a:rPr>
              <a:t>addressing </a:t>
            </a:r>
            <a:r>
              <a:rPr sz="2000" spc="55" dirty="0">
                <a:latin typeface="Cambria"/>
                <a:cs typeface="Cambria"/>
              </a:rPr>
              <a:t>mode, </a:t>
            </a:r>
            <a:r>
              <a:rPr sz="2000" spc="48" dirty="0">
                <a:latin typeface="Cambria"/>
                <a:cs typeface="Cambria"/>
              </a:rPr>
              <a:t>the </a:t>
            </a:r>
            <a:r>
              <a:rPr sz="2000" spc="44" dirty="0">
                <a:latin typeface="Cambria"/>
                <a:cs typeface="Cambria"/>
              </a:rPr>
              <a:t>operand is </a:t>
            </a:r>
            <a:r>
              <a:rPr sz="2000" spc="48" dirty="0">
                <a:latin typeface="Cambria"/>
                <a:cs typeface="Cambria"/>
              </a:rPr>
              <a:t> </a:t>
            </a:r>
            <a:r>
              <a:rPr sz="2000" spc="51" dirty="0">
                <a:latin typeface="Cambria"/>
                <a:cs typeface="Cambria"/>
              </a:rPr>
              <a:t>contained </a:t>
            </a:r>
            <a:r>
              <a:rPr sz="2000" spc="48" dirty="0">
                <a:latin typeface="Cambria"/>
                <a:cs typeface="Cambria"/>
              </a:rPr>
              <a:t>in </a:t>
            </a:r>
            <a:r>
              <a:rPr sz="2000" spc="75" dirty="0">
                <a:latin typeface="Cambria"/>
                <a:cs typeface="Cambria"/>
              </a:rPr>
              <a:t>a </a:t>
            </a:r>
            <a:r>
              <a:rPr sz="2000" spc="31" dirty="0">
                <a:latin typeface="Cambria"/>
                <a:cs typeface="Cambria"/>
              </a:rPr>
              <a:t>register </a:t>
            </a:r>
            <a:r>
              <a:rPr sz="2000" spc="55" dirty="0">
                <a:latin typeface="Cambria"/>
                <a:cs typeface="Cambria"/>
              </a:rPr>
              <a:t>set. </a:t>
            </a:r>
            <a:r>
              <a:rPr sz="2000" spc="41" dirty="0">
                <a:latin typeface="Cambria"/>
                <a:cs typeface="Cambria"/>
              </a:rPr>
              <a:t>The </a:t>
            </a:r>
            <a:r>
              <a:rPr sz="2000" spc="48" dirty="0">
                <a:latin typeface="Cambria"/>
                <a:cs typeface="Cambria"/>
              </a:rPr>
              <a:t>address </a:t>
            </a:r>
            <a:r>
              <a:rPr sz="2000" spc="27" dirty="0">
                <a:latin typeface="Cambria"/>
                <a:cs typeface="Cambria"/>
              </a:rPr>
              <a:t>field </a:t>
            </a:r>
            <a:r>
              <a:rPr sz="2000" spc="17" dirty="0">
                <a:latin typeface="Cambria"/>
                <a:cs typeface="Cambria"/>
              </a:rPr>
              <a:t>of </a:t>
            </a:r>
            <a:r>
              <a:rPr sz="2000" spc="48" dirty="0">
                <a:latin typeface="Cambria"/>
                <a:cs typeface="Cambria"/>
              </a:rPr>
              <a:t>the instruction </a:t>
            </a:r>
            <a:r>
              <a:rPr sz="2000" spc="27" dirty="0">
                <a:latin typeface="Cambria"/>
                <a:cs typeface="Cambria"/>
              </a:rPr>
              <a:t>refers to </a:t>
            </a:r>
            <a:r>
              <a:rPr sz="2000" spc="75" dirty="0">
                <a:latin typeface="Cambria"/>
                <a:cs typeface="Cambria"/>
              </a:rPr>
              <a:t>a </a:t>
            </a:r>
            <a:r>
              <a:rPr sz="2000" spc="95" dirty="0">
                <a:latin typeface="Cambria"/>
                <a:cs typeface="Cambria"/>
              </a:rPr>
              <a:t>CPU </a:t>
            </a:r>
            <a:r>
              <a:rPr sz="2000" spc="99" dirty="0">
                <a:latin typeface="Cambria"/>
                <a:cs typeface="Cambria"/>
              </a:rPr>
              <a:t> </a:t>
            </a:r>
            <a:r>
              <a:rPr sz="2000" spc="31" dirty="0">
                <a:latin typeface="Cambria"/>
                <a:cs typeface="Cambria"/>
              </a:rPr>
              <a:t>register </a:t>
            </a:r>
            <a:r>
              <a:rPr sz="2000" spc="58" dirty="0">
                <a:latin typeface="Cambria"/>
                <a:cs typeface="Cambria"/>
              </a:rPr>
              <a:t>that </a:t>
            </a:r>
            <a:r>
              <a:rPr sz="2000" spc="55" dirty="0">
                <a:latin typeface="Cambria"/>
                <a:cs typeface="Cambria"/>
              </a:rPr>
              <a:t>contains </a:t>
            </a:r>
            <a:r>
              <a:rPr sz="2000" spc="48" dirty="0">
                <a:latin typeface="Cambria"/>
                <a:cs typeface="Cambria"/>
              </a:rPr>
              <a:t>the operand. </a:t>
            </a:r>
            <a:r>
              <a:rPr sz="2000" spc="34" dirty="0">
                <a:latin typeface="Cambria"/>
                <a:cs typeface="Cambria"/>
              </a:rPr>
              <a:t>No </a:t>
            </a:r>
            <a:r>
              <a:rPr sz="2000" spc="31" dirty="0">
                <a:latin typeface="Cambria"/>
                <a:cs typeface="Cambria"/>
              </a:rPr>
              <a:t>reference </a:t>
            </a:r>
            <a:r>
              <a:rPr sz="2000" spc="27" dirty="0">
                <a:latin typeface="Cambria"/>
                <a:cs typeface="Cambria"/>
              </a:rPr>
              <a:t>to </a:t>
            </a:r>
            <a:r>
              <a:rPr sz="2000" spc="44" dirty="0">
                <a:latin typeface="Cambria"/>
                <a:cs typeface="Cambria"/>
              </a:rPr>
              <a:t>memory </a:t>
            </a:r>
            <a:r>
              <a:rPr sz="2000" spc="37" dirty="0">
                <a:latin typeface="Cambria"/>
                <a:cs typeface="Cambria"/>
              </a:rPr>
              <a:t>is </a:t>
            </a:r>
            <a:r>
              <a:rPr sz="2000" spc="34" dirty="0">
                <a:latin typeface="Cambria"/>
                <a:cs typeface="Cambria"/>
              </a:rPr>
              <a:t>required </a:t>
            </a:r>
            <a:r>
              <a:rPr sz="2000" spc="27" dirty="0">
                <a:latin typeface="Cambria"/>
                <a:cs typeface="Cambria"/>
              </a:rPr>
              <a:t>to </a:t>
            </a:r>
            <a:r>
              <a:rPr sz="2000" spc="41" dirty="0">
                <a:latin typeface="Cambria"/>
                <a:cs typeface="Cambria"/>
              </a:rPr>
              <a:t>fetch </a:t>
            </a:r>
            <a:r>
              <a:rPr sz="2000" spc="44" dirty="0">
                <a:latin typeface="Cambria"/>
                <a:cs typeface="Cambria"/>
              </a:rPr>
              <a:t> </a:t>
            </a:r>
            <a:r>
              <a:rPr sz="2000" spc="48" dirty="0">
                <a:latin typeface="Cambria"/>
                <a:cs typeface="Cambria"/>
              </a:rPr>
              <a:t>the</a:t>
            </a:r>
            <a:r>
              <a:rPr sz="2000" spc="78" dirty="0">
                <a:latin typeface="Cambria"/>
                <a:cs typeface="Cambria"/>
              </a:rPr>
              <a:t> </a:t>
            </a:r>
            <a:r>
              <a:rPr sz="2000" spc="48" dirty="0">
                <a:latin typeface="Cambria"/>
                <a:cs typeface="Cambria"/>
              </a:rPr>
              <a:t>operand.</a:t>
            </a:r>
            <a:endParaRPr sz="2000" dirty="0">
              <a:latin typeface="Cambria"/>
              <a:cs typeface="Cambria"/>
            </a:endParaRPr>
          </a:p>
        </p:txBody>
      </p:sp>
      <p:pic>
        <p:nvPicPr>
          <p:cNvPr id="4" name="object 5">
            <a:extLst>
              <a:ext uri="{FF2B5EF4-FFF2-40B4-BE49-F238E27FC236}">
                <a16:creationId xmlns:a16="http://schemas.microsoft.com/office/drawing/2014/main" id="{256238B1-9D08-61AB-0BDE-3A093417742F}"/>
              </a:ext>
            </a:extLst>
          </p:cNvPr>
          <p:cNvPicPr/>
          <p:nvPr/>
        </p:nvPicPr>
        <p:blipFill>
          <a:blip r:embed="rId2" cstate="print"/>
          <a:stretch>
            <a:fillRect/>
          </a:stretch>
        </p:blipFill>
        <p:spPr>
          <a:xfrm>
            <a:off x="1240971" y="2688771"/>
            <a:ext cx="9350827" cy="3652305"/>
          </a:xfrm>
          <a:prstGeom prst="rect">
            <a:avLst/>
          </a:prstGeom>
        </p:spPr>
      </p:pic>
    </p:spTree>
    <p:extLst>
      <p:ext uri="{BB962C8B-B14F-4D97-AF65-F5344CB8AC3E}">
        <p14:creationId xmlns:p14="http://schemas.microsoft.com/office/powerpoint/2010/main" val="2974063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66257" y="1042456"/>
            <a:ext cx="8882743" cy="1763711"/>
          </a:xfrm>
          <a:prstGeom prst="rect">
            <a:avLst/>
          </a:prstGeom>
        </p:spPr>
        <p:txBody>
          <a:bodyPr vert="horz" wrap="square" lIns="0" tIns="8659" rIns="0" bIns="0" rtlCol="0">
            <a:spAutoFit/>
          </a:bodyPr>
          <a:lstStyle/>
          <a:p>
            <a:pPr marL="8659" marR="3464" algn="just">
              <a:lnSpc>
                <a:spcPct val="146700"/>
              </a:lnSpc>
              <a:spcBef>
                <a:spcPts val="68"/>
              </a:spcBef>
            </a:pPr>
            <a:r>
              <a:rPr sz="2000" b="1" spc="48" dirty="0">
                <a:latin typeface="Cambria"/>
                <a:cs typeface="Cambria"/>
              </a:rPr>
              <a:t>Register</a:t>
            </a:r>
            <a:r>
              <a:rPr sz="2000" b="1" spc="51" dirty="0">
                <a:latin typeface="Cambria"/>
                <a:cs typeface="Cambria"/>
              </a:rPr>
              <a:t> </a:t>
            </a:r>
            <a:r>
              <a:rPr sz="2000" b="1" spc="48" dirty="0">
                <a:latin typeface="Cambria"/>
                <a:cs typeface="Cambria"/>
              </a:rPr>
              <a:t>Indirect</a:t>
            </a:r>
            <a:r>
              <a:rPr sz="2000" b="1" spc="51" dirty="0">
                <a:latin typeface="Cambria"/>
                <a:cs typeface="Cambria"/>
              </a:rPr>
              <a:t> </a:t>
            </a:r>
            <a:r>
              <a:rPr sz="2000" b="1" spc="37" dirty="0">
                <a:latin typeface="Cambria"/>
                <a:cs typeface="Cambria"/>
              </a:rPr>
              <a:t>Addressing</a:t>
            </a:r>
            <a:r>
              <a:rPr sz="2000" b="1" spc="41" dirty="0">
                <a:latin typeface="Cambria"/>
                <a:cs typeface="Cambria"/>
              </a:rPr>
              <a:t> </a:t>
            </a:r>
            <a:r>
              <a:rPr sz="2000" b="1" spc="44" dirty="0">
                <a:latin typeface="Cambria"/>
                <a:cs typeface="Cambria"/>
              </a:rPr>
              <a:t>Mode:</a:t>
            </a:r>
            <a:r>
              <a:rPr sz="2000" b="1" spc="48" dirty="0">
                <a:latin typeface="Cambria"/>
                <a:cs typeface="Cambria"/>
              </a:rPr>
              <a:t> </a:t>
            </a:r>
            <a:r>
              <a:rPr sz="2000" spc="51" dirty="0">
                <a:latin typeface="Cambria"/>
                <a:cs typeface="Cambria"/>
              </a:rPr>
              <a:t>In</a:t>
            </a:r>
            <a:r>
              <a:rPr sz="2000" spc="55" dirty="0">
                <a:latin typeface="Cambria"/>
                <a:cs typeface="Cambria"/>
              </a:rPr>
              <a:t> </a:t>
            </a:r>
            <a:r>
              <a:rPr sz="2000" spc="51" dirty="0">
                <a:latin typeface="Cambria"/>
                <a:cs typeface="Cambria"/>
              </a:rPr>
              <a:t>this</a:t>
            </a:r>
            <a:r>
              <a:rPr sz="2000" spc="55" dirty="0">
                <a:latin typeface="Cambria"/>
                <a:cs typeface="Cambria"/>
              </a:rPr>
              <a:t> </a:t>
            </a:r>
            <a:r>
              <a:rPr sz="2000" spc="48" dirty="0">
                <a:latin typeface="Cambria"/>
                <a:cs typeface="Cambria"/>
              </a:rPr>
              <a:t>addressing  </a:t>
            </a:r>
            <a:r>
              <a:rPr sz="2000" spc="55" dirty="0">
                <a:latin typeface="Cambria"/>
                <a:cs typeface="Cambria"/>
              </a:rPr>
              <a:t>mode,  </a:t>
            </a:r>
            <a:r>
              <a:rPr sz="2000" spc="48" dirty="0">
                <a:latin typeface="Cambria"/>
                <a:cs typeface="Cambria"/>
              </a:rPr>
              <a:t>the  address </a:t>
            </a:r>
            <a:r>
              <a:rPr sz="2000" spc="51" dirty="0">
                <a:latin typeface="Cambria"/>
                <a:cs typeface="Cambria"/>
              </a:rPr>
              <a:t> </a:t>
            </a:r>
            <a:r>
              <a:rPr sz="2000" spc="24" dirty="0">
                <a:latin typeface="Cambria"/>
                <a:cs typeface="Cambria"/>
              </a:rPr>
              <a:t>field</a:t>
            </a:r>
            <a:r>
              <a:rPr sz="2000" spc="27" dirty="0">
                <a:latin typeface="Cambria"/>
                <a:cs typeface="Cambria"/>
              </a:rPr>
              <a:t> </a:t>
            </a:r>
            <a:r>
              <a:rPr sz="2000" spc="17" dirty="0">
                <a:latin typeface="Cambria"/>
                <a:cs typeface="Cambria"/>
              </a:rPr>
              <a:t>of</a:t>
            </a:r>
            <a:r>
              <a:rPr sz="2000" spc="20" dirty="0">
                <a:latin typeface="Cambria"/>
                <a:cs typeface="Cambria"/>
              </a:rPr>
              <a:t> </a:t>
            </a:r>
            <a:r>
              <a:rPr sz="2000" spc="48" dirty="0">
                <a:latin typeface="Cambria"/>
                <a:cs typeface="Cambria"/>
              </a:rPr>
              <a:t>the</a:t>
            </a:r>
            <a:r>
              <a:rPr sz="2000" spc="51" dirty="0">
                <a:latin typeface="Cambria"/>
                <a:cs typeface="Cambria"/>
              </a:rPr>
              <a:t> instruction</a:t>
            </a:r>
            <a:r>
              <a:rPr sz="2000" spc="55" dirty="0">
                <a:latin typeface="Cambria"/>
                <a:cs typeface="Cambria"/>
              </a:rPr>
              <a:t> </a:t>
            </a:r>
            <a:r>
              <a:rPr sz="2000" spc="27" dirty="0">
                <a:latin typeface="Cambria"/>
                <a:cs typeface="Cambria"/>
              </a:rPr>
              <a:t>refers</a:t>
            </a:r>
            <a:r>
              <a:rPr sz="2000" spc="31" dirty="0">
                <a:latin typeface="Cambria"/>
                <a:cs typeface="Cambria"/>
              </a:rPr>
              <a:t> </a:t>
            </a:r>
            <a:r>
              <a:rPr sz="2000" spc="27" dirty="0">
                <a:latin typeface="Cambria"/>
                <a:cs typeface="Cambria"/>
              </a:rPr>
              <a:t>to</a:t>
            </a:r>
            <a:r>
              <a:rPr sz="2000" spc="31" dirty="0">
                <a:latin typeface="Cambria"/>
                <a:cs typeface="Cambria"/>
              </a:rPr>
              <a:t> </a:t>
            </a:r>
            <a:r>
              <a:rPr sz="2000" spc="75" dirty="0">
                <a:latin typeface="Cambria"/>
                <a:cs typeface="Cambria"/>
              </a:rPr>
              <a:t>a</a:t>
            </a:r>
            <a:r>
              <a:rPr sz="2000" spc="78" dirty="0">
                <a:latin typeface="Cambria"/>
                <a:cs typeface="Cambria"/>
              </a:rPr>
              <a:t> </a:t>
            </a:r>
            <a:r>
              <a:rPr sz="2000" spc="99" dirty="0">
                <a:latin typeface="Cambria"/>
                <a:cs typeface="Cambria"/>
              </a:rPr>
              <a:t>CPU </a:t>
            </a:r>
            <a:r>
              <a:rPr sz="2000" spc="31" dirty="0">
                <a:latin typeface="Cambria"/>
                <a:cs typeface="Cambria"/>
              </a:rPr>
              <a:t>register</a:t>
            </a:r>
            <a:r>
              <a:rPr sz="2000" spc="34" dirty="0">
                <a:latin typeface="Cambria"/>
                <a:cs typeface="Cambria"/>
              </a:rPr>
              <a:t> </a:t>
            </a:r>
            <a:r>
              <a:rPr sz="2000" spc="58" dirty="0">
                <a:latin typeface="Cambria"/>
                <a:cs typeface="Cambria"/>
              </a:rPr>
              <a:t>that</a:t>
            </a:r>
            <a:r>
              <a:rPr sz="2000" spc="61" dirty="0">
                <a:latin typeface="Cambria"/>
                <a:cs typeface="Cambria"/>
              </a:rPr>
              <a:t> </a:t>
            </a:r>
            <a:r>
              <a:rPr sz="2000" spc="58" dirty="0">
                <a:latin typeface="Cambria"/>
                <a:cs typeface="Cambria"/>
              </a:rPr>
              <a:t>contains  </a:t>
            </a:r>
            <a:r>
              <a:rPr sz="2000" spc="48" dirty="0">
                <a:latin typeface="Cambria"/>
                <a:cs typeface="Cambria"/>
              </a:rPr>
              <a:t>the  </a:t>
            </a:r>
            <a:r>
              <a:rPr sz="2000" spc="24" dirty="0">
                <a:latin typeface="Cambria"/>
                <a:cs typeface="Cambria"/>
              </a:rPr>
              <a:t>effective </a:t>
            </a:r>
            <a:r>
              <a:rPr sz="2000" spc="27" dirty="0">
                <a:latin typeface="Cambria"/>
                <a:cs typeface="Cambria"/>
              </a:rPr>
              <a:t> </a:t>
            </a:r>
            <a:r>
              <a:rPr sz="2000" spc="48" dirty="0">
                <a:latin typeface="Cambria"/>
                <a:cs typeface="Cambria"/>
              </a:rPr>
              <a:t>address </a:t>
            </a:r>
            <a:r>
              <a:rPr sz="2000" spc="17" dirty="0">
                <a:latin typeface="Cambria"/>
                <a:cs typeface="Cambria"/>
              </a:rPr>
              <a:t>of </a:t>
            </a:r>
            <a:r>
              <a:rPr sz="2000" spc="48" dirty="0">
                <a:latin typeface="Cambria"/>
                <a:cs typeface="Cambria"/>
              </a:rPr>
              <a:t>the </a:t>
            </a:r>
            <a:r>
              <a:rPr sz="2000" spc="51" dirty="0">
                <a:latin typeface="Cambria"/>
                <a:cs typeface="Cambria"/>
              </a:rPr>
              <a:t>operand. </a:t>
            </a:r>
            <a:r>
              <a:rPr sz="2000" spc="61" dirty="0">
                <a:latin typeface="Cambria"/>
                <a:cs typeface="Cambria"/>
              </a:rPr>
              <a:t>Only </a:t>
            </a:r>
            <a:r>
              <a:rPr sz="2000" spc="41" dirty="0">
                <a:latin typeface="Cambria"/>
                <a:cs typeface="Cambria"/>
              </a:rPr>
              <a:t>one </a:t>
            </a:r>
            <a:r>
              <a:rPr sz="2000" spc="34" dirty="0">
                <a:latin typeface="Cambria"/>
                <a:cs typeface="Cambria"/>
              </a:rPr>
              <a:t>reference </a:t>
            </a:r>
            <a:r>
              <a:rPr sz="2000" spc="27" dirty="0">
                <a:latin typeface="Cambria"/>
                <a:cs typeface="Cambria"/>
              </a:rPr>
              <a:t>to </a:t>
            </a:r>
            <a:r>
              <a:rPr sz="2000" spc="44" dirty="0">
                <a:latin typeface="Cambria"/>
                <a:cs typeface="Cambria"/>
              </a:rPr>
              <a:t>memory is </a:t>
            </a:r>
            <a:r>
              <a:rPr sz="2000" spc="34" dirty="0">
                <a:latin typeface="Cambria"/>
                <a:cs typeface="Cambria"/>
              </a:rPr>
              <a:t>required </a:t>
            </a:r>
            <a:r>
              <a:rPr sz="2000" spc="27" dirty="0">
                <a:latin typeface="Cambria"/>
                <a:cs typeface="Cambria"/>
              </a:rPr>
              <a:t>to </a:t>
            </a:r>
            <a:r>
              <a:rPr sz="2000" spc="44" dirty="0">
                <a:latin typeface="Cambria"/>
                <a:cs typeface="Cambria"/>
              </a:rPr>
              <a:t>fetch </a:t>
            </a:r>
            <a:r>
              <a:rPr sz="2000" spc="48" dirty="0">
                <a:latin typeface="Cambria"/>
                <a:cs typeface="Cambria"/>
              </a:rPr>
              <a:t>the </a:t>
            </a:r>
            <a:r>
              <a:rPr sz="2000" spc="51" dirty="0">
                <a:latin typeface="Cambria"/>
                <a:cs typeface="Cambria"/>
              </a:rPr>
              <a:t> </a:t>
            </a:r>
            <a:r>
              <a:rPr sz="2000" spc="48" dirty="0">
                <a:latin typeface="Cambria"/>
                <a:cs typeface="Cambria"/>
              </a:rPr>
              <a:t>operand.</a:t>
            </a:r>
            <a:endParaRPr sz="2000" dirty="0">
              <a:latin typeface="Cambria"/>
              <a:cs typeface="Cambria"/>
            </a:endParaRPr>
          </a:p>
        </p:txBody>
      </p:sp>
      <p:pic>
        <p:nvPicPr>
          <p:cNvPr id="3" name="object 3"/>
          <p:cNvPicPr/>
          <p:nvPr/>
        </p:nvPicPr>
        <p:blipFill>
          <a:blip r:embed="rId2" cstate="print"/>
          <a:stretch>
            <a:fillRect/>
          </a:stretch>
        </p:blipFill>
        <p:spPr>
          <a:xfrm>
            <a:off x="2503715" y="2837016"/>
            <a:ext cx="7783286" cy="2769127"/>
          </a:xfrm>
          <a:prstGeom prst="rect">
            <a:avLst/>
          </a:prstGeom>
        </p:spPr>
      </p:pic>
    </p:spTree>
    <p:extLst>
      <p:ext uri="{BB962C8B-B14F-4D97-AF65-F5344CB8AC3E}">
        <p14:creationId xmlns:p14="http://schemas.microsoft.com/office/powerpoint/2010/main" val="1420129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926C5EC-473B-5A41-1C88-8BADE6EBA6BA}"/>
              </a:ext>
            </a:extLst>
          </p:cNvPr>
          <p:cNvSpPr>
            <a:spLocks noGrp="1" noChangeArrowheads="1"/>
          </p:cNvSpPr>
          <p:nvPr>
            <p:ph type="title"/>
          </p:nvPr>
        </p:nvSpPr>
        <p:spPr/>
        <p:txBody>
          <a:bodyPr/>
          <a:lstStyle/>
          <a:p>
            <a:r>
              <a:rPr lang="en-US" altLang="en-US">
                <a:solidFill>
                  <a:srgbClr val="FFF381"/>
                </a:solidFill>
                <a:effectLst>
                  <a:outerShdw blurRad="38100" dist="38100" dir="2700000" algn="tl">
                    <a:srgbClr val="000000"/>
                  </a:outerShdw>
                </a:effectLst>
                <a:latin typeface="Arial" panose="020B0604020202020204" pitchFamily="34" charset="0"/>
              </a:rPr>
              <a:t>Instruction Formats</a:t>
            </a:r>
          </a:p>
        </p:txBody>
      </p:sp>
      <p:sp>
        <p:nvSpPr>
          <p:cNvPr id="22531" name="Rectangle 3">
            <a:extLst>
              <a:ext uri="{FF2B5EF4-FFF2-40B4-BE49-F238E27FC236}">
                <a16:creationId xmlns:a16="http://schemas.microsoft.com/office/drawing/2014/main" id="{6C4C70F0-D558-C7A1-9C0E-108FEA11F6C0}"/>
              </a:ext>
            </a:extLst>
          </p:cNvPr>
          <p:cNvSpPr>
            <a:spLocks noGrp="1" noChangeArrowheads="1"/>
          </p:cNvSpPr>
          <p:nvPr>
            <p:ph type="body" idx="1"/>
          </p:nvPr>
        </p:nvSpPr>
        <p:spPr/>
        <p:txBody>
          <a:bodyPr/>
          <a:lstStyle/>
          <a:p>
            <a:r>
              <a:rPr lang="en-US" altLang="en-US">
                <a:solidFill>
                  <a:srgbClr val="FFF381"/>
                </a:solidFill>
                <a:effectLst>
                  <a:outerShdw blurRad="38100" dist="38100" dir="2700000" algn="tl">
                    <a:srgbClr val="000000"/>
                  </a:outerShdw>
                </a:effectLst>
                <a:latin typeface="Arial" panose="020B0604020202020204" pitchFamily="34" charset="0"/>
              </a:rPr>
              <a:t>More operands = less instructions</a:t>
            </a:r>
          </a:p>
          <a:p>
            <a:r>
              <a:rPr lang="en-US" altLang="en-US">
                <a:solidFill>
                  <a:srgbClr val="FFF381"/>
                </a:solidFill>
                <a:effectLst>
                  <a:outerShdw blurRad="38100" dist="38100" dir="2700000" algn="tl">
                    <a:srgbClr val="000000"/>
                  </a:outerShdw>
                </a:effectLst>
                <a:latin typeface="Arial" panose="020B0604020202020204" pitchFamily="34" charset="0"/>
              </a:rPr>
              <a:t>More operands = larger words</a:t>
            </a:r>
          </a:p>
        </p:txBody>
      </p:sp>
    </p:spTree>
    <p:extLst>
      <p:ext uri="{BB962C8B-B14F-4D97-AF65-F5344CB8AC3E}">
        <p14:creationId xmlns:p14="http://schemas.microsoft.com/office/powerpoint/2010/main" val="2446320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3B6C663-74BC-7EDC-B5DD-D84CAF40B548}"/>
              </a:ext>
            </a:extLst>
          </p:cNvPr>
          <p:cNvSpPr>
            <a:spLocks noGrp="1" noChangeArrowheads="1"/>
          </p:cNvSpPr>
          <p:nvPr>
            <p:ph type="title"/>
          </p:nvPr>
        </p:nvSpPr>
        <p:spPr>
          <a:xfrm>
            <a:off x="2238375" y="352425"/>
            <a:ext cx="7772400" cy="700088"/>
          </a:xfrm>
        </p:spPr>
        <p:txBody>
          <a:bodyPr/>
          <a:lstStyle/>
          <a:p>
            <a:r>
              <a:rPr lang="en-US" altLang="en-US">
                <a:solidFill>
                  <a:srgbClr val="FFF381"/>
                </a:solidFill>
                <a:effectLst>
                  <a:outerShdw blurRad="38100" dist="38100" dir="2700000" algn="tl">
                    <a:srgbClr val="000000"/>
                  </a:outerShdw>
                </a:effectLst>
                <a:latin typeface="Arial" panose="020B0604020202020204" pitchFamily="34" charset="0"/>
              </a:rPr>
              <a:t>3-operand Instructions</a:t>
            </a:r>
          </a:p>
        </p:txBody>
      </p:sp>
      <p:graphicFrame>
        <p:nvGraphicFramePr>
          <p:cNvPr id="31751" name="Object 7">
            <a:extLst>
              <a:ext uri="{FF2B5EF4-FFF2-40B4-BE49-F238E27FC236}">
                <a16:creationId xmlns:a16="http://schemas.microsoft.com/office/drawing/2014/main" id="{BACA4695-39F1-52E0-3D55-D71AE68A0CFE}"/>
              </a:ext>
            </a:extLst>
          </p:cNvPr>
          <p:cNvGraphicFramePr>
            <a:graphicFrameLocks noChangeAspect="1"/>
          </p:cNvGraphicFramePr>
          <p:nvPr/>
        </p:nvGraphicFramePr>
        <p:xfrm>
          <a:off x="1824038" y="2747964"/>
          <a:ext cx="8534400" cy="1558925"/>
        </p:xfrm>
        <a:graphic>
          <a:graphicData uri="http://schemas.openxmlformats.org/presentationml/2006/ole">
            <mc:AlternateContent xmlns:mc="http://schemas.openxmlformats.org/markup-compatibility/2006">
              <mc:Choice xmlns:v="urn:schemas-microsoft-com:vml" Requires="v">
                <p:oleObj name="Bitmap Image" r:id="rId2" imgW="7609524" imgH="1390844" progId="Paint.Picture">
                  <p:embed/>
                </p:oleObj>
              </mc:Choice>
              <mc:Fallback>
                <p:oleObj name="Bitmap Image" r:id="rId2" imgW="7609524" imgH="1390844" progId="Paint.Picture">
                  <p:embed/>
                  <p:pic>
                    <p:nvPicPr>
                      <p:cNvPr id="31751" name="Object 7">
                        <a:extLst>
                          <a:ext uri="{FF2B5EF4-FFF2-40B4-BE49-F238E27FC236}">
                            <a16:creationId xmlns:a16="http://schemas.microsoft.com/office/drawing/2014/main" id="{BACA4695-39F1-52E0-3D55-D71AE68A0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038" y="2747964"/>
                        <a:ext cx="85344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32649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22E9ED6B-6FC7-425D-C388-83A737E1E832}"/>
              </a:ext>
            </a:extLst>
          </p:cNvPr>
          <p:cNvSpPr>
            <a:spLocks noGrp="1" noChangeArrowheads="1"/>
          </p:cNvSpPr>
          <p:nvPr>
            <p:ph type="title"/>
          </p:nvPr>
        </p:nvSpPr>
        <p:spPr/>
        <p:txBody>
          <a:bodyPr/>
          <a:lstStyle/>
          <a:p>
            <a:r>
              <a:rPr lang="en-US" altLang="en-US">
                <a:solidFill>
                  <a:srgbClr val="FFF381"/>
                </a:solidFill>
                <a:effectLst>
                  <a:outerShdw blurRad="38100" dist="38100" dir="2700000" algn="tl">
                    <a:srgbClr val="000000"/>
                  </a:outerShdw>
                </a:effectLst>
                <a:latin typeface="Arial" panose="020B0604020202020204" pitchFamily="34" charset="0"/>
              </a:rPr>
              <a:t>2-operand Instructions</a:t>
            </a:r>
          </a:p>
        </p:txBody>
      </p:sp>
      <p:graphicFrame>
        <p:nvGraphicFramePr>
          <p:cNvPr id="34821" name="Object 5">
            <a:extLst>
              <a:ext uri="{FF2B5EF4-FFF2-40B4-BE49-F238E27FC236}">
                <a16:creationId xmlns:a16="http://schemas.microsoft.com/office/drawing/2014/main" id="{51C6FCAD-D571-C73C-B87B-E98D7475945B}"/>
              </a:ext>
            </a:extLst>
          </p:cNvPr>
          <p:cNvGraphicFramePr>
            <a:graphicFrameLocks noChangeAspect="1"/>
          </p:cNvGraphicFramePr>
          <p:nvPr/>
        </p:nvGraphicFramePr>
        <p:xfrm>
          <a:off x="1709738" y="2757489"/>
          <a:ext cx="8743950" cy="1557337"/>
        </p:xfrm>
        <a:graphic>
          <a:graphicData uri="http://schemas.openxmlformats.org/presentationml/2006/ole">
            <mc:AlternateContent xmlns:mc="http://schemas.openxmlformats.org/markup-compatibility/2006">
              <mc:Choice xmlns:v="urn:schemas-microsoft-com:vml" Requires="v">
                <p:oleObj name="Bitmap Image" r:id="rId2" imgW="7380952" imgH="1314286" progId="Paint.Picture">
                  <p:embed/>
                </p:oleObj>
              </mc:Choice>
              <mc:Fallback>
                <p:oleObj name="Bitmap Image" r:id="rId2" imgW="7380952" imgH="1314286" progId="Paint.Picture">
                  <p:embed/>
                  <p:pic>
                    <p:nvPicPr>
                      <p:cNvPr id="34821" name="Object 5">
                        <a:extLst>
                          <a:ext uri="{FF2B5EF4-FFF2-40B4-BE49-F238E27FC236}">
                            <a16:creationId xmlns:a16="http://schemas.microsoft.com/office/drawing/2014/main" id="{51C6FCAD-D571-C73C-B87B-E98D74759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8" y="2757489"/>
                        <a:ext cx="8743950" cy="155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39263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313BDDE-4FF0-A254-2875-F39C044C8ABD}"/>
              </a:ext>
            </a:extLst>
          </p:cNvPr>
          <p:cNvSpPr>
            <a:spLocks noGrp="1" noChangeArrowheads="1"/>
          </p:cNvSpPr>
          <p:nvPr>
            <p:ph type="title"/>
          </p:nvPr>
        </p:nvSpPr>
        <p:spPr/>
        <p:txBody>
          <a:bodyPr/>
          <a:lstStyle/>
          <a:p>
            <a:r>
              <a:rPr lang="en-US" altLang="en-US">
                <a:solidFill>
                  <a:srgbClr val="FFF381"/>
                </a:solidFill>
                <a:effectLst>
                  <a:outerShdw blurRad="38100" dist="38100" dir="2700000" algn="tl">
                    <a:srgbClr val="000000"/>
                  </a:outerShdw>
                </a:effectLst>
                <a:latin typeface="Arial" panose="020B0604020202020204" pitchFamily="34" charset="0"/>
              </a:rPr>
              <a:t>1-operand Instructions</a:t>
            </a:r>
          </a:p>
        </p:txBody>
      </p:sp>
      <p:graphicFrame>
        <p:nvGraphicFramePr>
          <p:cNvPr id="35845" name="Object 5">
            <a:extLst>
              <a:ext uri="{FF2B5EF4-FFF2-40B4-BE49-F238E27FC236}">
                <a16:creationId xmlns:a16="http://schemas.microsoft.com/office/drawing/2014/main" id="{AACE5C5A-BD68-A33A-40DE-6C99FCE21888}"/>
              </a:ext>
            </a:extLst>
          </p:cNvPr>
          <p:cNvGraphicFramePr>
            <a:graphicFrameLocks noChangeAspect="1"/>
          </p:cNvGraphicFramePr>
          <p:nvPr/>
        </p:nvGraphicFramePr>
        <p:xfrm>
          <a:off x="1752601" y="2747963"/>
          <a:ext cx="8613775" cy="1662112"/>
        </p:xfrm>
        <a:graphic>
          <a:graphicData uri="http://schemas.openxmlformats.org/presentationml/2006/ole">
            <mc:AlternateContent xmlns:mc="http://schemas.openxmlformats.org/markup-compatibility/2006">
              <mc:Choice xmlns:v="urn:schemas-microsoft-com:vml" Requires="v">
                <p:oleObj name="Bitmap Image" r:id="rId2" imgW="7059010" imgH="1362265" progId="Paint.Picture">
                  <p:embed/>
                </p:oleObj>
              </mc:Choice>
              <mc:Fallback>
                <p:oleObj name="Bitmap Image" r:id="rId2" imgW="7059010" imgH="1362265" progId="Paint.Picture">
                  <p:embed/>
                  <p:pic>
                    <p:nvPicPr>
                      <p:cNvPr id="35845" name="Object 5">
                        <a:extLst>
                          <a:ext uri="{FF2B5EF4-FFF2-40B4-BE49-F238E27FC236}">
                            <a16:creationId xmlns:a16="http://schemas.microsoft.com/office/drawing/2014/main" id="{AACE5C5A-BD68-A33A-40DE-6C99FCE21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2747963"/>
                        <a:ext cx="8613775" cy="166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36070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74A1ADA-3483-6CBA-E716-D74C53F25866}"/>
              </a:ext>
            </a:extLst>
          </p:cNvPr>
          <p:cNvSpPr>
            <a:spLocks noGrp="1" noChangeArrowheads="1"/>
          </p:cNvSpPr>
          <p:nvPr>
            <p:ph type="title"/>
          </p:nvPr>
        </p:nvSpPr>
        <p:spPr/>
        <p:txBody>
          <a:bodyPr/>
          <a:lstStyle/>
          <a:p>
            <a:r>
              <a:rPr lang="en-US" altLang="en-US">
                <a:solidFill>
                  <a:srgbClr val="FFF381"/>
                </a:solidFill>
                <a:effectLst>
                  <a:outerShdw blurRad="38100" dist="38100" dir="2700000" algn="tl">
                    <a:srgbClr val="000000"/>
                  </a:outerShdw>
                </a:effectLst>
                <a:latin typeface="Arial" panose="020B0604020202020204" pitchFamily="34" charset="0"/>
              </a:rPr>
              <a:t>0-operand Instructions</a:t>
            </a:r>
          </a:p>
        </p:txBody>
      </p:sp>
      <p:graphicFrame>
        <p:nvGraphicFramePr>
          <p:cNvPr id="36869" name="Object 5">
            <a:extLst>
              <a:ext uri="{FF2B5EF4-FFF2-40B4-BE49-F238E27FC236}">
                <a16:creationId xmlns:a16="http://schemas.microsoft.com/office/drawing/2014/main" id="{11BD3C00-F7FF-6F5B-4AC7-55BDE6D79827}"/>
              </a:ext>
            </a:extLst>
          </p:cNvPr>
          <p:cNvGraphicFramePr>
            <a:graphicFrameLocks noChangeAspect="1"/>
          </p:cNvGraphicFramePr>
          <p:nvPr/>
        </p:nvGraphicFramePr>
        <p:xfrm>
          <a:off x="2035176" y="2633664"/>
          <a:ext cx="8632825" cy="1804987"/>
        </p:xfrm>
        <a:graphic>
          <a:graphicData uri="http://schemas.openxmlformats.org/presentationml/2006/ole">
            <mc:AlternateContent xmlns:mc="http://schemas.openxmlformats.org/markup-compatibility/2006">
              <mc:Choice xmlns:v="urn:schemas-microsoft-com:vml" Requires="v">
                <p:oleObj name="Bitmap Image" r:id="rId2" imgW="7609524" imgH="1590897" progId="Paint.Picture">
                  <p:embed/>
                </p:oleObj>
              </mc:Choice>
              <mc:Fallback>
                <p:oleObj name="Bitmap Image" r:id="rId2" imgW="7609524" imgH="1590897" progId="Paint.Picture">
                  <p:embed/>
                  <p:pic>
                    <p:nvPicPr>
                      <p:cNvPr id="36869" name="Object 5">
                        <a:extLst>
                          <a:ext uri="{FF2B5EF4-FFF2-40B4-BE49-F238E27FC236}">
                            <a16:creationId xmlns:a16="http://schemas.microsoft.com/office/drawing/2014/main" id="{11BD3C00-F7FF-6F5B-4AC7-55BDE6D79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76" y="2633664"/>
                        <a:ext cx="8632825" cy="18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29417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7C7ABF0-D85E-9D00-FA90-8F2D7956A928}"/>
              </a:ext>
            </a:extLst>
          </p:cNvPr>
          <p:cNvSpPr>
            <a:spLocks noGrp="1" noChangeArrowheads="1"/>
          </p:cNvSpPr>
          <p:nvPr>
            <p:ph type="title"/>
          </p:nvPr>
        </p:nvSpPr>
        <p:spPr/>
        <p:txBody>
          <a:bodyPr/>
          <a:lstStyle/>
          <a:p>
            <a:r>
              <a:rPr lang="en-US" altLang="en-US">
                <a:solidFill>
                  <a:srgbClr val="FFF381"/>
                </a:solidFill>
                <a:effectLst>
                  <a:outerShdw blurRad="38100" dist="38100" dir="2700000" algn="tl">
                    <a:srgbClr val="000000"/>
                  </a:outerShdw>
                </a:effectLst>
                <a:latin typeface="Arial" panose="020B0604020202020204" pitchFamily="34" charset="0"/>
              </a:rPr>
              <a:t>A Relatively Simple ISA - Instruction Set</a:t>
            </a:r>
          </a:p>
        </p:txBody>
      </p:sp>
      <p:graphicFrame>
        <p:nvGraphicFramePr>
          <p:cNvPr id="45065" name="Object 9">
            <a:extLst>
              <a:ext uri="{FF2B5EF4-FFF2-40B4-BE49-F238E27FC236}">
                <a16:creationId xmlns:a16="http://schemas.microsoft.com/office/drawing/2014/main" id="{5CAB6D6B-9BF5-F3CD-BF45-4B137373DCA8}"/>
              </a:ext>
            </a:extLst>
          </p:cNvPr>
          <p:cNvGraphicFramePr>
            <a:graphicFrameLocks noChangeAspect="1"/>
          </p:cNvGraphicFramePr>
          <p:nvPr/>
        </p:nvGraphicFramePr>
        <p:xfrm>
          <a:off x="2125664" y="2206626"/>
          <a:ext cx="8104187" cy="2828925"/>
        </p:xfrm>
        <a:graphic>
          <a:graphicData uri="http://schemas.openxmlformats.org/presentationml/2006/ole">
            <mc:AlternateContent xmlns:mc="http://schemas.openxmlformats.org/markup-compatibility/2006">
              <mc:Choice xmlns:v="urn:schemas-microsoft-com:vml" Requires="v">
                <p:oleObj name="Image" r:id="rId2" imgW="4952744" imgH="1728439" progId="Photoshop.Image.5">
                  <p:embed/>
                </p:oleObj>
              </mc:Choice>
              <mc:Fallback>
                <p:oleObj name="Image" r:id="rId2" imgW="4952744" imgH="1728439" progId="Photoshop.Image.5">
                  <p:embed/>
                  <p:pic>
                    <p:nvPicPr>
                      <p:cNvPr id="45065" name="Object 9">
                        <a:extLst>
                          <a:ext uri="{FF2B5EF4-FFF2-40B4-BE49-F238E27FC236}">
                            <a16:creationId xmlns:a16="http://schemas.microsoft.com/office/drawing/2014/main" id="{5CAB6D6B-9BF5-F3CD-BF45-4B137373D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2206626"/>
                        <a:ext cx="8104187"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69710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a:extLst>
              <a:ext uri="{FF2B5EF4-FFF2-40B4-BE49-F238E27FC236}">
                <a16:creationId xmlns:a16="http://schemas.microsoft.com/office/drawing/2014/main" id="{19FE6AE5-88E4-AB46-E044-BB577B106538}"/>
              </a:ext>
            </a:extLst>
          </p:cNvPr>
          <p:cNvSpPr>
            <a:spLocks noChangeArrowheads="1"/>
          </p:cNvSpPr>
          <p:nvPr/>
        </p:nvSpPr>
        <p:spPr bwMode="auto">
          <a:xfrm>
            <a:off x="2266950" y="50958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400">
                <a:solidFill>
                  <a:srgbClr val="FFF381"/>
                </a:solidFill>
                <a:effectLst>
                  <a:outerShdw blurRad="38100" dist="38100" dir="2700000" algn="tl">
                    <a:srgbClr val="000000"/>
                  </a:outerShdw>
                </a:effectLst>
                <a:latin typeface="Arial" panose="020B0604020202020204" pitchFamily="34" charset="0"/>
              </a:rPr>
              <a:t>A Relatively Simple ISA - Instruction Set (continued)</a:t>
            </a:r>
          </a:p>
        </p:txBody>
      </p:sp>
      <p:graphicFrame>
        <p:nvGraphicFramePr>
          <p:cNvPr id="74756" name="Object 4">
            <a:extLst>
              <a:ext uri="{FF2B5EF4-FFF2-40B4-BE49-F238E27FC236}">
                <a16:creationId xmlns:a16="http://schemas.microsoft.com/office/drawing/2014/main" id="{BB017669-2BC4-92DA-BF15-0F42E8480AF1}"/>
              </a:ext>
            </a:extLst>
          </p:cNvPr>
          <p:cNvGraphicFramePr>
            <a:graphicFrameLocks noChangeAspect="1"/>
          </p:cNvGraphicFramePr>
          <p:nvPr/>
        </p:nvGraphicFramePr>
        <p:xfrm>
          <a:off x="2030414" y="2401888"/>
          <a:ext cx="8218487" cy="2895600"/>
        </p:xfrm>
        <a:graphic>
          <a:graphicData uri="http://schemas.openxmlformats.org/presentationml/2006/ole">
            <mc:AlternateContent xmlns:mc="http://schemas.openxmlformats.org/markup-compatibility/2006">
              <mc:Choice xmlns:v="urn:schemas-microsoft-com:vml" Requires="v">
                <p:oleObj name="Image" r:id="rId2" imgW="4934451" imgH="1737805" progId="Photoshop.Image.5">
                  <p:embed/>
                </p:oleObj>
              </mc:Choice>
              <mc:Fallback>
                <p:oleObj name="Image" r:id="rId2" imgW="4934451" imgH="1737805" progId="Photoshop.Image.5">
                  <p:embed/>
                  <p:pic>
                    <p:nvPicPr>
                      <p:cNvPr id="74756" name="Object 4">
                        <a:extLst>
                          <a:ext uri="{FF2B5EF4-FFF2-40B4-BE49-F238E27FC236}">
                            <a16:creationId xmlns:a16="http://schemas.microsoft.com/office/drawing/2014/main" id="{BB017669-2BC4-92DA-BF15-0F42E8480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414" y="2401888"/>
                        <a:ext cx="8218487"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59753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2"/>
          <p:cNvSpPr>
            <a:spLocks noGrp="1"/>
          </p:cNvSpPr>
          <p:nvPr>
            <p:ph type="title"/>
          </p:nvPr>
        </p:nvSpPr>
        <p:spPr/>
        <p:txBody>
          <a:bodyPr/>
          <a:lstStyle/>
          <a:p>
            <a:pPr marL="182563" eaLnBrk="1" hangingPunct="1"/>
            <a:r>
              <a:rPr lang="en-US" sz="2000" dirty="0" err="1">
                <a:latin typeface="Times New Roman" panose="02020603050405020304" pitchFamily="18" charset="0"/>
                <a:cs typeface="Times New Roman" panose="02020603050405020304" pitchFamily="18" charset="0"/>
              </a:rPr>
              <a:t>Cont</a:t>
            </a:r>
            <a:r>
              <a:rPr lang="en-US" sz="2000"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quarter" idx="10"/>
          </p:nvPr>
        </p:nvSpPr>
        <p:spPr/>
        <p:txBody>
          <a:bodyPr/>
          <a:lstStyle/>
          <a:p>
            <a:pPr>
              <a:defRPr/>
            </a:pPr>
            <a:fld id="{3F5A4676-2055-41F4-9C80-00CD9ABAE833}" type="datetime1">
              <a:rPr lang="en-US"/>
              <a:pPr>
                <a:defRPr/>
              </a:pPr>
              <a:t>1/7/2024</a:t>
            </a:fld>
            <a:endParaRPr lang="en-US"/>
          </a:p>
        </p:txBody>
      </p:sp>
      <p:sp>
        <p:nvSpPr>
          <p:cNvPr id="5" name="Slide Number Placeholder 4"/>
          <p:cNvSpPr>
            <a:spLocks noGrp="1"/>
          </p:cNvSpPr>
          <p:nvPr>
            <p:ph type="sldNum" sz="quarter" idx="12"/>
          </p:nvPr>
        </p:nvSpPr>
        <p:spPr/>
        <p:txBody>
          <a:bodyPr/>
          <a:lstStyle/>
          <a:p>
            <a:pPr>
              <a:defRPr/>
            </a:pPr>
            <a:fld id="{7B2EAA1A-286E-4091-B6A4-5F2F22D062B7}" type="slidenum">
              <a:rPr lang="en-US" smtClean="0"/>
              <a:pPr>
                <a:defRPr/>
              </a:pPr>
              <a:t>5</a:t>
            </a:fld>
            <a:endParaRPr lang="en-US"/>
          </a:p>
        </p:txBody>
      </p:sp>
      <p:graphicFrame>
        <p:nvGraphicFramePr>
          <p:cNvPr id="3" name="Table 2"/>
          <p:cNvGraphicFramePr>
            <a:graphicFrameLocks noGrp="1"/>
          </p:cNvGraphicFramePr>
          <p:nvPr/>
        </p:nvGraphicFramePr>
        <p:xfrm>
          <a:off x="2335530" y="1371601"/>
          <a:ext cx="7646672" cy="4914172"/>
        </p:xfrm>
        <a:graphic>
          <a:graphicData uri="http://schemas.openxmlformats.org/drawingml/2006/table">
            <a:tbl>
              <a:tblPr/>
              <a:tblGrid>
                <a:gridCol w="1911668">
                  <a:extLst>
                    <a:ext uri="{9D8B030D-6E8A-4147-A177-3AD203B41FA5}">
                      <a16:colId xmlns:a16="http://schemas.microsoft.com/office/drawing/2014/main" val="20000"/>
                    </a:ext>
                  </a:extLst>
                </a:gridCol>
                <a:gridCol w="1911668">
                  <a:extLst>
                    <a:ext uri="{9D8B030D-6E8A-4147-A177-3AD203B41FA5}">
                      <a16:colId xmlns:a16="http://schemas.microsoft.com/office/drawing/2014/main" val="20001"/>
                    </a:ext>
                  </a:extLst>
                </a:gridCol>
                <a:gridCol w="1911668">
                  <a:extLst>
                    <a:ext uri="{9D8B030D-6E8A-4147-A177-3AD203B41FA5}">
                      <a16:colId xmlns:a16="http://schemas.microsoft.com/office/drawing/2014/main" val="20002"/>
                    </a:ext>
                  </a:extLst>
                </a:gridCol>
                <a:gridCol w="1911668">
                  <a:extLst>
                    <a:ext uri="{9D8B030D-6E8A-4147-A177-3AD203B41FA5}">
                      <a16:colId xmlns:a16="http://schemas.microsoft.com/office/drawing/2014/main" val="20003"/>
                    </a:ext>
                  </a:extLst>
                </a:gridCol>
              </a:tblGrid>
              <a:tr h="338275">
                <a:tc>
                  <a:txBody>
                    <a:bodyPr/>
                    <a:lstStyle/>
                    <a:p>
                      <a:r>
                        <a:rPr lang="en-US" sz="1600" b="1" dirty="0">
                          <a:latin typeface="Times New Roman" panose="02020603050405020304" pitchFamily="18" charset="0"/>
                          <a:cs typeface="Times New Roman" panose="02020603050405020304" pitchFamily="18" charset="0"/>
                        </a:rPr>
                        <a:t>Register</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Symbol</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Number of bits</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Function</a:t>
                      </a:r>
                    </a:p>
                  </a:txBody>
                  <a:tcPr marL="83373" marR="83373" marT="39701" marB="39701" anchor="ctr">
                    <a:lnL>
                      <a:noFill/>
                    </a:lnL>
                    <a:lnR>
                      <a:noFill/>
                    </a:lnR>
                    <a:lnT>
                      <a:noFill/>
                    </a:lnT>
                    <a:lnB>
                      <a:noFill/>
                    </a:lnB>
                  </a:tcPr>
                </a:tc>
                <a:extLst>
                  <a:ext uri="{0D108BD9-81ED-4DB2-BD59-A6C34878D82A}">
                    <a16:rowId xmlns:a16="http://schemas.microsoft.com/office/drawing/2014/main" val="10000"/>
                  </a:ext>
                </a:extLst>
              </a:tr>
              <a:tr h="483407">
                <a:tc>
                  <a:txBody>
                    <a:bodyPr/>
                    <a:lstStyle/>
                    <a:p>
                      <a:r>
                        <a:rPr lang="en-US" sz="1600" b="1" dirty="0">
                          <a:latin typeface="Times New Roman" panose="02020603050405020304" pitchFamily="18" charset="0"/>
                          <a:cs typeface="Times New Roman" panose="02020603050405020304" pitchFamily="18" charset="0"/>
                        </a:rPr>
                        <a:t>Data register</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DR</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16</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Holds memory operand</a:t>
                      </a:r>
                    </a:p>
                  </a:txBody>
                  <a:tcPr marL="83373" marR="83373" marT="39701" marB="39701" anchor="ctr">
                    <a:lnL>
                      <a:noFill/>
                    </a:lnL>
                    <a:lnR>
                      <a:noFill/>
                    </a:lnR>
                    <a:lnT>
                      <a:noFill/>
                    </a:lnT>
                    <a:lnB>
                      <a:noFill/>
                    </a:lnB>
                  </a:tcPr>
                </a:tc>
                <a:extLst>
                  <a:ext uri="{0D108BD9-81ED-4DB2-BD59-A6C34878D82A}">
                    <a16:rowId xmlns:a16="http://schemas.microsoft.com/office/drawing/2014/main" val="10001"/>
                  </a:ext>
                </a:extLst>
              </a:tr>
              <a:tr h="628540">
                <a:tc>
                  <a:txBody>
                    <a:bodyPr/>
                    <a:lstStyle/>
                    <a:p>
                      <a:r>
                        <a:rPr lang="en-US" sz="1600" b="1" dirty="0">
                          <a:latin typeface="Times New Roman" panose="02020603050405020304" pitchFamily="18" charset="0"/>
                          <a:cs typeface="Times New Roman" panose="02020603050405020304" pitchFamily="18" charset="0"/>
                        </a:rPr>
                        <a:t>Address register</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AR</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12</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Holds address for the memory</a:t>
                      </a:r>
                    </a:p>
                  </a:txBody>
                  <a:tcPr marL="83373" marR="83373" marT="39701" marB="39701" anchor="ctr">
                    <a:lnL>
                      <a:noFill/>
                    </a:lnL>
                    <a:lnR>
                      <a:noFill/>
                    </a:lnR>
                    <a:lnT>
                      <a:noFill/>
                    </a:lnT>
                    <a:lnB>
                      <a:noFill/>
                    </a:lnB>
                  </a:tcPr>
                </a:tc>
                <a:extLst>
                  <a:ext uri="{0D108BD9-81ED-4DB2-BD59-A6C34878D82A}">
                    <a16:rowId xmlns:a16="http://schemas.microsoft.com/office/drawing/2014/main" val="10002"/>
                  </a:ext>
                </a:extLst>
              </a:tr>
              <a:tr h="338275">
                <a:tc>
                  <a:txBody>
                    <a:bodyPr/>
                    <a:lstStyle/>
                    <a:p>
                      <a:r>
                        <a:rPr lang="en-US" sz="1600" b="1" dirty="0">
                          <a:latin typeface="Times New Roman" panose="02020603050405020304" pitchFamily="18" charset="0"/>
                          <a:cs typeface="Times New Roman" panose="02020603050405020304" pitchFamily="18" charset="0"/>
                        </a:rPr>
                        <a:t>Accumulator</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AC</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16</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Processor register</a:t>
                      </a:r>
                    </a:p>
                  </a:txBody>
                  <a:tcPr marL="83373" marR="83373" marT="39701" marB="39701" anchor="ctr">
                    <a:lnL>
                      <a:noFill/>
                    </a:lnL>
                    <a:lnR>
                      <a:noFill/>
                    </a:lnR>
                    <a:lnT>
                      <a:noFill/>
                    </a:lnT>
                    <a:lnB>
                      <a:noFill/>
                    </a:lnB>
                  </a:tcPr>
                </a:tc>
                <a:extLst>
                  <a:ext uri="{0D108BD9-81ED-4DB2-BD59-A6C34878D82A}">
                    <a16:rowId xmlns:a16="http://schemas.microsoft.com/office/drawing/2014/main" val="10003"/>
                  </a:ext>
                </a:extLst>
              </a:tr>
              <a:tr h="483407">
                <a:tc>
                  <a:txBody>
                    <a:bodyPr/>
                    <a:lstStyle/>
                    <a:p>
                      <a:r>
                        <a:rPr lang="en-US" sz="1600" b="1" dirty="0">
                          <a:latin typeface="Times New Roman" panose="02020603050405020304" pitchFamily="18" charset="0"/>
                          <a:cs typeface="Times New Roman" panose="02020603050405020304" pitchFamily="18" charset="0"/>
                        </a:rPr>
                        <a:t>Instruction register</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IR</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16</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Holds instruction code</a:t>
                      </a:r>
                    </a:p>
                  </a:txBody>
                  <a:tcPr marL="83373" marR="83373" marT="39701" marB="39701" anchor="ctr">
                    <a:lnL>
                      <a:noFill/>
                    </a:lnL>
                    <a:lnR>
                      <a:noFill/>
                    </a:lnR>
                    <a:lnT>
                      <a:noFill/>
                    </a:lnT>
                    <a:lnB>
                      <a:noFill/>
                    </a:lnB>
                  </a:tcPr>
                </a:tc>
                <a:extLst>
                  <a:ext uri="{0D108BD9-81ED-4DB2-BD59-A6C34878D82A}">
                    <a16:rowId xmlns:a16="http://schemas.microsoft.com/office/drawing/2014/main" val="10004"/>
                  </a:ext>
                </a:extLst>
              </a:tr>
              <a:tr h="773672">
                <a:tc>
                  <a:txBody>
                    <a:bodyPr/>
                    <a:lstStyle/>
                    <a:p>
                      <a:r>
                        <a:rPr lang="en-US" sz="1600" b="1">
                          <a:latin typeface="Times New Roman" panose="02020603050405020304" pitchFamily="18" charset="0"/>
                          <a:cs typeface="Times New Roman" panose="02020603050405020304" pitchFamily="18" charset="0"/>
                        </a:rPr>
                        <a:t>Program counter</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PC</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12</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Holds address of the instruction</a:t>
                      </a:r>
                    </a:p>
                  </a:txBody>
                  <a:tcPr marL="83373" marR="83373" marT="39701" marB="39701" anchor="ctr">
                    <a:lnL>
                      <a:noFill/>
                    </a:lnL>
                    <a:lnR>
                      <a:noFill/>
                    </a:lnR>
                    <a:lnT>
                      <a:noFill/>
                    </a:lnT>
                    <a:lnB>
                      <a:noFill/>
                    </a:lnB>
                  </a:tcPr>
                </a:tc>
                <a:extLst>
                  <a:ext uri="{0D108BD9-81ED-4DB2-BD59-A6C34878D82A}">
                    <a16:rowId xmlns:a16="http://schemas.microsoft.com/office/drawing/2014/main" val="10005"/>
                  </a:ext>
                </a:extLst>
              </a:tr>
              <a:tr h="483407">
                <a:tc>
                  <a:txBody>
                    <a:bodyPr/>
                    <a:lstStyle/>
                    <a:p>
                      <a:r>
                        <a:rPr lang="en-US" sz="1600" b="1">
                          <a:latin typeface="Times New Roman" panose="02020603050405020304" pitchFamily="18" charset="0"/>
                          <a:cs typeface="Times New Roman" panose="02020603050405020304" pitchFamily="18" charset="0"/>
                        </a:rPr>
                        <a:t>Temporary register</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TR</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16</a:t>
                      </a:r>
                    </a:p>
                  </a:txBody>
                  <a:tcPr marL="83373" marR="83373" marT="39701" marB="39701"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Holds temporary data</a:t>
                      </a:r>
                    </a:p>
                  </a:txBody>
                  <a:tcPr marL="83373" marR="83373" marT="39701" marB="39701" anchor="ctr">
                    <a:lnL>
                      <a:noFill/>
                    </a:lnL>
                    <a:lnR>
                      <a:noFill/>
                    </a:lnR>
                    <a:lnT>
                      <a:noFill/>
                    </a:lnT>
                    <a:lnB>
                      <a:noFill/>
                    </a:lnB>
                  </a:tcPr>
                </a:tc>
                <a:extLst>
                  <a:ext uri="{0D108BD9-81ED-4DB2-BD59-A6C34878D82A}">
                    <a16:rowId xmlns:a16="http://schemas.microsoft.com/office/drawing/2014/main" val="10006"/>
                  </a:ext>
                </a:extLst>
              </a:tr>
              <a:tr h="483407">
                <a:tc>
                  <a:txBody>
                    <a:bodyPr/>
                    <a:lstStyle/>
                    <a:p>
                      <a:r>
                        <a:rPr lang="en-US" sz="1600" b="1">
                          <a:latin typeface="Times New Roman" panose="02020603050405020304" pitchFamily="18" charset="0"/>
                          <a:cs typeface="Times New Roman" panose="02020603050405020304" pitchFamily="18" charset="0"/>
                        </a:rPr>
                        <a:t>Input register</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INPR</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8</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Carries input character</a:t>
                      </a:r>
                    </a:p>
                  </a:txBody>
                  <a:tcPr marL="83373" marR="83373" marT="39701" marB="39701" anchor="ctr">
                    <a:lnL>
                      <a:noFill/>
                    </a:lnL>
                    <a:lnR>
                      <a:noFill/>
                    </a:lnR>
                    <a:lnT>
                      <a:noFill/>
                    </a:lnT>
                    <a:lnB>
                      <a:noFill/>
                    </a:lnB>
                  </a:tcPr>
                </a:tc>
                <a:extLst>
                  <a:ext uri="{0D108BD9-81ED-4DB2-BD59-A6C34878D82A}">
                    <a16:rowId xmlns:a16="http://schemas.microsoft.com/office/drawing/2014/main" val="10007"/>
                  </a:ext>
                </a:extLst>
              </a:tr>
              <a:tr h="483407">
                <a:tc>
                  <a:txBody>
                    <a:bodyPr/>
                    <a:lstStyle/>
                    <a:p>
                      <a:r>
                        <a:rPr lang="en-US" sz="1600" b="1">
                          <a:latin typeface="Times New Roman" panose="02020603050405020304" pitchFamily="18" charset="0"/>
                          <a:cs typeface="Times New Roman" panose="02020603050405020304" pitchFamily="18" charset="0"/>
                        </a:rPr>
                        <a:t>Output register</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OUTR</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8</a:t>
                      </a:r>
                    </a:p>
                  </a:txBody>
                  <a:tcPr marL="83373" marR="83373" marT="39701" marB="39701"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Carries output character</a:t>
                      </a:r>
                    </a:p>
                  </a:txBody>
                  <a:tcPr marL="83373" marR="83373" marT="39701" marB="39701" anchor="ctr">
                    <a:lnL>
                      <a:noFill/>
                    </a:lnL>
                    <a:lnR>
                      <a:noFill/>
                    </a:lnR>
                    <a:lnT>
                      <a:noFill/>
                    </a:lnT>
                    <a:lnB>
                      <a:noFill/>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2166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0F9F683-53BD-1499-84BA-AC99B7AF8D4A}"/>
              </a:ext>
            </a:extLst>
          </p:cNvPr>
          <p:cNvSpPr>
            <a:spLocks noGrp="1" noChangeArrowheads="1"/>
          </p:cNvSpPr>
          <p:nvPr>
            <p:ph type="title"/>
          </p:nvPr>
        </p:nvSpPr>
        <p:spPr/>
        <p:txBody>
          <a:bodyPr/>
          <a:lstStyle/>
          <a:p>
            <a:r>
              <a:rPr lang="en-US" altLang="en-US">
                <a:solidFill>
                  <a:srgbClr val="FFF381"/>
                </a:solidFill>
                <a:effectLst>
                  <a:outerShdw blurRad="38100" dist="38100" dir="2700000" algn="tl">
                    <a:srgbClr val="000000"/>
                  </a:outerShdw>
                </a:effectLst>
                <a:latin typeface="Arial" panose="020B0604020202020204" pitchFamily="34" charset="0"/>
              </a:rPr>
              <a:t>A Relatively Simple ISA - Instruction Formats</a:t>
            </a:r>
          </a:p>
        </p:txBody>
      </p:sp>
      <p:graphicFrame>
        <p:nvGraphicFramePr>
          <p:cNvPr id="47109" name="Object 5">
            <a:extLst>
              <a:ext uri="{FF2B5EF4-FFF2-40B4-BE49-F238E27FC236}">
                <a16:creationId xmlns:a16="http://schemas.microsoft.com/office/drawing/2014/main" id="{7DF15591-6811-3E5F-9730-BF380F190FC2}"/>
              </a:ext>
            </a:extLst>
          </p:cNvPr>
          <p:cNvGraphicFramePr>
            <a:graphicFrameLocks noChangeAspect="1"/>
          </p:cNvGraphicFramePr>
          <p:nvPr/>
        </p:nvGraphicFramePr>
        <p:xfrm>
          <a:off x="1741489" y="2714626"/>
          <a:ext cx="8709025" cy="2028825"/>
        </p:xfrm>
        <a:graphic>
          <a:graphicData uri="http://schemas.openxmlformats.org/presentationml/2006/ole">
            <mc:AlternateContent xmlns:mc="http://schemas.openxmlformats.org/markup-compatibility/2006">
              <mc:Choice xmlns:v="urn:schemas-microsoft-com:vml" Requires="v">
                <p:oleObj name="Bitmap Image" r:id="rId2" imgW="6133333" imgH="1428949" progId="Paint.Picture">
                  <p:embed/>
                </p:oleObj>
              </mc:Choice>
              <mc:Fallback>
                <p:oleObj name="Bitmap Image" r:id="rId2" imgW="6133333" imgH="1428949" progId="Paint.Picture">
                  <p:embed/>
                  <p:pic>
                    <p:nvPicPr>
                      <p:cNvPr id="47109" name="Object 5">
                        <a:extLst>
                          <a:ext uri="{FF2B5EF4-FFF2-40B4-BE49-F238E27FC236}">
                            <a16:creationId xmlns:a16="http://schemas.microsoft.com/office/drawing/2014/main" id="{7DF15591-6811-3E5F-9730-BF380F190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489" y="2714626"/>
                        <a:ext cx="87090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01049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0010F4FA-FD2E-38EB-A3A2-76762082DB1C}"/>
              </a:ext>
            </a:extLst>
          </p:cNvPr>
          <p:cNvSpPr>
            <a:spLocks noGrp="1" noChangeArrowheads="1"/>
          </p:cNvSpPr>
          <p:nvPr>
            <p:ph type="title"/>
          </p:nvPr>
        </p:nvSpPr>
        <p:spPr>
          <a:xfrm>
            <a:off x="1924050" y="180975"/>
            <a:ext cx="8458200" cy="1143000"/>
          </a:xfrm>
        </p:spPr>
        <p:txBody>
          <a:bodyPr>
            <a:normAutofit fontScale="90000"/>
          </a:bodyPr>
          <a:lstStyle/>
          <a:p>
            <a:r>
              <a:rPr lang="en-US" altLang="en-US">
                <a:solidFill>
                  <a:srgbClr val="FFF381"/>
                </a:solidFill>
                <a:effectLst>
                  <a:outerShdw blurRad="38100" dist="38100" dir="2700000" algn="tl">
                    <a:srgbClr val="000000"/>
                  </a:outerShdw>
                </a:effectLst>
                <a:latin typeface="Arial" panose="020B0604020202020204" pitchFamily="34" charset="0"/>
              </a:rPr>
              <a:t>Example Relatively Simple Program</a:t>
            </a:r>
          </a:p>
        </p:txBody>
      </p:sp>
      <p:graphicFrame>
        <p:nvGraphicFramePr>
          <p:cNvPr id="49156" name="Object 4">
            <a:extLst>
              <a:ext uri="{FF2B5EF4-FFF2-40B4-BE49-F238E27FC236}">
                <a16:creationId xmlns:a16="http://schemas.microsoft.com/office/drawing/2014/main" id="{68AFBE08-9E91-EDED-08C0-27AC273D3F64}"/>
              </a:ext>
            </a:extLst>
          </p:cNvPr>
          <p:cNvGraphicFramePr>
            <a:graphicFrameLocks noChangeAspect="1"/>
          </p:cNvGraphicFramePr>
          <p:nvPr/>
        </p:nvGraphicFramePr>
        <p:xfrm>
          <a:off x="2359026" y="1292225"/>
          <a:ext cx="7199313" cy="4895850"/>
        </p:xfrm>
        <a:graphic>
          <a:graphicData uri="http://schemas.openxmlformats.org/presentationml/2006/ole">
            <mc:AlternateContent xmlns:mc="http://schemas.openxmlformats.org/markup-compatibility/2006">
              <mc:Choice xmlns:v="urn:schemas-microsoft-com:vml" Requires="v">
                <p:oleObj name="Equation" r:id="rId2" imgW="2844720" imgH="2260440" progId="Equation.DSMT4">
                  <p:embed/>
                </p:oleObj>
              </mc:Choice>
              <mc:Fallback>
                <p:oleObj name="Equation" r:id="rId2" imgW="2844720" imgH="2260440" progId="Equation.DSMT4">
                  <p:embed/>
                  <p:pic>
                    <p:nvPicPr>
                      <p:cNvPr id="49156" name="Object 4">
                        <a:extLst>
                          <a:ext uri="{FF2B5EF4-FFF2-40B4-BE49-F238E27FC236}">
                            <a16:creationId xmlns:a16="http://schemas.microsoft.com/office/drawing/2014/main" id="{68AFBE08-9E91-EDED-08C0-27AC273D3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26" y="1292225"/>
                        <a:ext cx="7199313" cy="489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34757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257697A-ADB4-C5C0-54F6-4D887255414A}"/>
              </a:ext>
            </a:extLst>
          </p:cNvPr>
          <p:cNvSpPr>
            <a:spLocks noGrp="1" noChangeArrowheads="1"/>
          </p:cNvSpPr>
          <p:nvPr>
            <p:ph type="title"/>
          </p:nvPr>
        </p:nvSpPr>
        <p:spPr>
          <a:xfrm>
            <a:off x="2252663" y="180975"/>
            <a:ext cx="7772400" cy="1143000"/>
          </a:xfrm>
        </p:spPr>
        <p:txBody>
          <a:bodyPr>
            <a:normAutofit fontScale="90000"/>
          </a:bodyPr>
          <a:lstStyle/>
          <a:p>
            <a:r>
              <a:rPr lang="en-US" altLang="en-US">
                <a:solidFill>
                  <a:srgbClr val="FFF381"/>
                </a:solidFill>
                <a:effectLst>
                  <a:outerShdw blurRad="38100" dist="38100" dir="2700000" algn="tl">
                    <a:srgbClr val="000000"/>
                  </a:outerShdw>
                </a:effectLst>
                <a:latin typeface="Arial" panose="020B0604020202020204" pitchFamily="34" charset="0"/>
              </a:rPr>
              <a:t>Example Relatively Simple Program Code</a:t>
            </a:r>
          </a:p>
        </p:txBody>
      </p:sp>
      <p:graphicFrame>
        <p:nvGraphicFramePr>
          <p:cNvPr id="51205" name="Object 5">
            <a:extLst>
              <a:ext uri="{FF2B5EF4-FFF2-40B4-BE49-F238E27FC236}">
                <a16:creationId xmlns:a16="http://schemas.microsoft.com/office/drawing/2014/main" id="{3FFDA696-F5A0-B0C2-C3A8-1A00DDFA52FD}"/>
              </a:ext>
            </a:extLst>
          </p:cNvPr>
          <p:cNvGraphicFramePr>
            <a:graphicFrameLocks noChangeAspect="1"/>
          </p:cNvGraphicFramePr>
          <p:nvPr/>
        </p:nvGraphicFramePr>
        <p:xfrm>
          <a:off x="2524125" y="1482726"/>
          <a:ext cx="6719888" cy="4568825"/>
        </p:xfrm>
        <a:graphic>
          <a:graphicData uri="http://schemas.openxmlformats.org/presentationml/2006/ole">
            <mc:AlternateContent xmlns:mc="http://schemas.openxmlformats.org/markup-compatibility/2006">
              <mc:Choice xmlns:v="urn:schemas-microsoft-com:vml" Requires="v">
                <p:oleObj name="Bitmap Image" r:id="rId2" imgW="6458852" imgH="4390476" progId="Paint.Picture">
                  <p:embed/>
                </p:oleObj>
              </mc:Choice>
              <mc:Fallback>
                <p:oleObj name="Bitmap Image" r:id="rId2" imgW="6458852" imgH="4390476" progId="Paint.Picture">
                  <p:embed/>
                  <p:pic>
                    <p:nvPicPr>
                      <p:cNvPr id="51205" name="Object 5">
                        <a:extLst>
                          <a:ext uri="{FF2B5EF4-FFF2-40B4-BE49-F238E27FC236}">
                            <a16:creationId xmlns:a16="http://schemas.microsoft.com/office/drawing/2014/main" id="{3FFDA696-F5A0-B0C2-C3A8-1A00DDFA5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27" t="2266" r="1862" b="406"/>
                      <a:stretch>
                        <a:fillRect/>
                      </a:stretch>
                    </p:blipFill>
                    <p:spPr bwMode="auto">
                      <a:xfrm>
                        <a:off x="2524125" y="1482726"/>
                        <a:ext cx="6719888" cy="45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19702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231EBF2F-4DE5-CE29-E952-136CC5877819}"/>
              </a:ext>
            </a:extLst>
          </p:cNvPr>
          <p:cNvSpPr>
            <a:spLocks noGrp="1" noChangeArrowheads="1"/>
          </p:cNvSpPr>
          <p:nvPr>
            <p:ph type="title"/>
          </p:nvPr>
        </p:nvSpPr>
        <p:spPr>
          <a:xfrm>
            <a:off x="2252663" y="209550"/>
            <a:ext cx="7772400" cy="1143000"/>
          </a:xfrm>
        </p:spPr>
        <p:txBody>
          <a:bodyPr>
            <a:normAutofit fontScale="90000"/>
          </a:bodyPr>
          <a:lstStyle/>
          <a:p>
            <a:r>
              <a:rPr lang="en-US" altLang="en-US">
                <a:solidFill>
                  <a:srgbClr val="FFF381"/>
                </a:solidFill>
                <a:effectLst>
                  <a:outerShdw blurRad="38100" dist="38100" dir="2700000" algn="tl">
                    <a:srgbClr val="000000"/>
                  </a:outerShdw>
                </a:effectLst>
                <a:latin typeface="Arial" panose="020B0604020202020204" pitchFamily="34" charset="0"/>
              </a:rPr>
              <a:t>Example Relatively Simple Program Trace</a:t>
            </a:r>
          </a:p>
        </p:txBody>
      </p:sp>
      <p:pic>
        <p:nvPicPr>
          <p:cNvPr id="53255" name="Picture 7">
            <a:extLst>
              <a:ext uri="{FF2B5EF4-FFF2-40B4-BE49-F238E27FC236}">
                <a16:creationId xmlns:a16="http://schemas.microsoft.com/office/drawing/2014/main" id="{BCFFBB67-4FDF-C54E-742D-B0B823B71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6" t="363" r="1242" b="1256"/>
          <a:stretch>
            <a:fillRect/>
          </a:stretch>
        </p:blipFill>
        <p:spPr bwMode="auto">
          <a:xfrm>
            <a:off x="2192338" y="1508125"/>
            <a:ext cx="7924800" cy="472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751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393FCEC-8DE1-A0B4-57AE-C106EDE0AF00}"/>
              </a:ext>
            </a:extLst>
          </p:cNvPr>
          <p:cNvSpPr>
            <a:spLocks noGrp="1" noChangeArrowheads="1"/>
          </p:cNvSpPr>
          <p:nvPr>
            <p:ph type="title"/>
          </p:nvPr>
        </p:nvSpPr>
        <p:spPr>
          <a:xfrm>
            <a:off x="2195513" y="223838"/>
            <a:ext cx="7772400" cy="671512"/>
          </a:xfrm>
        </p:spPr>
        <p:txBody>
          <a:bodyPr>
            <a:normAutofit fontScale="90000"/>
          </a:bodyPr>
          <a:lstStyle/>
          <a:p>
            <a:r>
              <a:rPr lang="en-US" altLang="en-US">
                <a:solidFill>
                  <a:srgbClr val="FFF381"/>
                </a:solidFill>
                <a:effectLst>
                  <a:outerShdw blurRad="38100" dist="38100" dir="2700000" algn="tl">
                    <a:srgbClr val="000000"/>
                  </a:outerShdw>
                </a:effectLst>
                <a:latin typeface="Arial" panose="020B0604020202020204" pitchFamily="34" charset="0"/>
              </a:rPr>
              <a:t>The 8085 ISA - Instruction Set</a:t>
            </a:r>
          </a:p>
        </p:txBody>
      </p:sp>
      <p:sp>
        <p:nvSpPr>
          <p:cNvPr id="60419" name="Rectangle 3">
            <a:extLst>
              <a:ext uri="{FF2B5EF4-FFF2-40B4-BE49-F238E27FC236}">
                <a16:creationId xmlns:a16="http://schemas.microsoft.com/office/drawing/2014/main" id="{7EA179F9-FEE7-5C50-965B-88FD6EFE625A}"/>
              </a:ext>
            </a:extLst>
          </p:cNvPr>
          <p:cNvSpPr>
            <a:spLocks noGrp="1" noChangeArrowheads="1"/>
          </p:cNvSpPr>
          <p:nvPr>
            <p:ph type="body" idx="1"/>
          </p:nvPr>
        </p:nvSpPr>
        <p:spPr>
          <a:xfrm>
            <a:off x="2281238" y="966788"/>
            <a:ext cx="7772400" cy="571500"/>
          </a:xfrm>
        </p:spPr>
        <p:txBody>
          <a:bodyPr/>
          <a:lstStyle/>
          <a:p>
            <a:pPr>
              <a:lnSpc>
                <a:spcPct val="90000"/>
              </a:lnSpc>
            </a:pPr>
            <a:r>
              <a:rPr lang="en-US" altLang="en-US">
                <a:solidFill>
                  <a:srgbClr val="FFF381"/>
                </a:solidFill>
                <a:effectLst>
                  <a:outerShdw blurRad="38100" dist="38100" dir="2700000" algn="tl">
                    <a:srgbClr val="000000"/>
                  </a:outerShdw>
                </a:effectLst>
                <a:latin typeface="Arial" panose="020B0604020202020204" pitchFamily="34" charset="0"/>
              </a:rPr>
              <a:t>Data movement instructions</a:t>
            </a:r>
          </a:p>
          <a:p>
            <a:pPr>
              <a:lnSpc>
                <a:spcPct val="90000"/>
              </a:lnSpc>
              <a:buFontTx/>
              <a:buNone/>
            </a:pPr>
            <a:endParaRPr lang="en-US" altLang="en-US">
              <a:solidFill>
                <a:srgbClr val="FFF381"/>
              </a:solidFill>
              <a:effectLst>
                <a:outerShdw blurRad="38100" dist="38100" dir="2700000" algn="tl">
                  <a:srgbClr val="000000"/>
                </a:outerShdw>
              </a:effectLst>
              <a:latin typeface="Arial" panose="020B0604020202020204" pitchFamily="34" charset="0"/>
            </a:endParaRPr>
          </a:p>
        </p:txBody>
      </p:sp>
      <p:pic>
        <p:nvPicPr>
          <p:cNvPr id="60422" name="Picture 6">
            <a:extLst>
              <a:ext uri="{FF2B5EF4-FFF2-40B4-BE49-F238E27FC236}">
                <a16:creationId xmlns:a16="http://schemas.microsoft.com/office/drawing/2014/main" id="{548283D2-86E9-C370-B57F-F6A521A743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588" y="1697038"/>
            <a:ext cx="814070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070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83790C34-7853-0537-40B3-D8F405021DC3}"/>
              </a:ext>
            </a:extLst>
          </p:cNvPr>
          <p:cNvSpPr>
            <a:spLocks noGrp="1" noChangeArrowheads="1"/>
          </p:cNvSpPr>
          <p:nvPr>
            <p:ph type="title"/>
          </p:nvPr>
        </p:nvSpPr>
        <p:spPr>
          <a:xfrm>
            <a:off x="2224088" y="180975"/>
            <a:ext cx="7772400" cy="800100"/>
          </a:xfrm>
        </p:spPr>
        <p:txBody>
          <a:bodyPr/>
          <a:lstStyle/>
          <a:p>
            <a:r>
              <a:rPr lang="en-US" altLang="en-US" dirty="0">
                <a:effectLst>
                  <a:outerShdw blurRad="38100" dist="38100" dir="2700000" algn="tl">
                    <a:srgbClr val="000000"/>
                  </a:outerShdw>
                </a:effectLst>
                <a:latin typeface="Arial" panose="020B0604020202020204" pitchFamily="34" charset="0"/>
              </a:rPr>
              <a:t>The 8085 ISA - Instruction Set</a:t>
            </a:r>
          </a:p>
        </p:txBody>
      </p:sp>
      <p:sp>
        <p:nvSpPr>
          <p:cNvPr id="63491" name="Rectangle 3">
            <a:extLst>
              <a:ext uri="{FF2B5EF4-FFF2-40B4-BE49-F238E27FC236}">
                <a16:creationId xmlns:a16="http://schemas.microsoft.com/office/drawing/2014/main" id="{BBD9D1D4-9C46-FF34-67FC-08CFC7316A1D}"/>
              </a:ext>
            </a:extLst>
          </p:cNvPr>
          <p:cNvSpPr>
            <a:spLocks noGrp="1" noChangeArrowheads="1"/>
          </p:cNvSpPr>
          <p:nvPr>
            <p:ph type="body" idx="1"/>
          </p:nvPr>
        </p:nvSpPr>
        <p:spPr>
          <a:xfrm>
            <a:off x="2181225" y="838201"/>
            <a:ext cx="7772400" cy="542925"/>
          </a:xfrm>
        </p:spPr>
        <p:txBody>
          <a:bodyPr/>
          <a:lstStyle/>
          <a:p>
            <a:pPr>
              <a:lnSpc>
                <a:spcPct val="90000"/>
              </a:lnSpc>
            </a:pPr>
            <a:r>
              <a:rPr lang="en-US" altLang="en-US" dirty="0">
                <a:effectLst>
                  <a:outerShdw blurRad="38100" dist="38100" dir="2700000" algn="tl">
                    <a:srgbClr val="000000"/>
                  </a:outerShdw>
                </a:effectLst>
                <a:latin typeface="Arial" panose="020B0604020202020204" pitchFamily="34" charset="0"/>
              </a:rPr>
              <a:t>Data operation instructions</a:t>
            </a:r>
          </a:p>
        </p:txBody>
      </p:sp>
      <p:pic>
        <p:nvPicPr>
          <p:cNvPr id="63493" name="Picture 5">
            <a:extLst>
              <a:ext uri="{FF2B5EF4-FFF2-40B4-BE49-F238E27FC236}">
                <a16:creationId xmlns:a16="http://schemas.microsoft.com/office/drawing/2014/main" id="{6C2515D1-9EB5-8649-B529-E6BFEE79A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38" y="1371601"/>
            <a:ext cx="6769100" cy="491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556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0361EEC-497F-692D-E7D5-3C3F789C159B}"/>
              </a:ext>
            </a:extLst>
          </p:cNvPr>
          <p:cNvSpPr>
            <a:spLocks noGrp="1" noChangeArrowheads="1"/>
          </p:cNvSpPr>
          <p:nvPr>
            <p:ph type="title"/>
          </p:nvPr>
        </p:nvSpPr>
        <p:spPr>
          <a:xfrm>
            <a:off x="2181225" y="195263"/>
            <a:ext cx="7772400" cy="800100"/>
          </a:xfrm>
        </p:spPr>
        <p:txBody>
          <a:bodyPr/>
          <a:lstStyle/>
          <a:p>
            <a:r>
              <a:rPr lang="en-US" altLang="en-US" dirty="0">
                <a:effectLst>
                  <a:outerShdw blurRad="38100" dist="38100" dir="2700000" algn="tl">
                    <a:srgbClr val="000000"/>
                  </a:outerShdw>
                </a:effectLst>
                <a:latin typeface="Arial" panose="020B0604020202020204" pitchFamily="34" charset="0"/>
              </a:rPr>
              <a:t>The 8085 ISA - Instruction Set</a:t>
            </a:r>
          </a:p>
        </p:txBody>
      </p:sp>
      <p:sp>
        <p:nvSpPr>
          <p:cNvPr id="64515" name="Rectangle 3">
            <a:extLst>
              <a:ext uri="{FF2B5EF4-FFF2-40B4-BE49-F238E27FC236}">
                <a16:creationId xmlns:a16="http://schemas.microsoft.com/office/drawing/2014/main" id="{2F8AE528-38EC-566D-AB7C-E4C15E0B8BE1}"/>
              </a:ext>
            </a:extLst>
          </p:cNvPr>
          <p:cNvSpPr>
            <a:spLocks noGrp="1" noChangeArrowheads="1"/>
          </p:cNvSpPr>
          <p:nvPr>
            <p:ph type="body" idx="1"/>
          </p:nvPr>
        </p:nvSpPr>
        <p:spPr>
          <a:xfrm>
            <a:off x="2181225" y="981076"/>
            <a:ext cx="7772400" cy="542925"/>
          </a:xfrm>
        </p:spPr>
        <p:txBody>
          <a:bodyPr/>
          <a:lstStyle/>
          <a:p>
            <a:pPr>
              <a:lnSpc>
                <a:spcPct val="90000"/>
              </a:lnSpc>
            </a:pPr>
            <a:r>
              <a:rPr lang="en-US" altLang="en-US" dirty="0">
                <a:effectLst>
                  <a:outerShdw blurRad="38100" dist="38100" dir="2700000" algn="tl">
                    <a:srgbClr val="000000"/>
                  </a:outerShdw>
                </a:effectLst>
                <a:latin typeface="Arial" panose="020B0604020202020204" pitchFamily="34" charset="0"/>
              </a:rPr>
              <a:t>Program control instructions</a:t>
            </a:r>
          </a:p>
        </p:txBody>
      </p:sp>
      <p:pic>
        <p:nvPicPr>
          <p:cNvPr id="64517" name="Picture 5">
            <a:extLst>
              <a:ext uri="{FF2B5EF4-FFF2-40B4-BE49-F238E27FC236}">
                <a16:creationId xmlns:a16="http://schemas.microsoft.com/office/drawing/2014/main" id="{B483EBDC-F2B3-0984-6B6C-75305D3E3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7" t="1755" r="2382" b="1518"/>
          <a:stretch>
            <a:fillRect/>
          </a:stretch>
        </p:blipFill>
        <p:spPr bwMode="auto">
          <a:xfrm>
            <a:off x="2797176" y="1609725"/>
            <a:ext cx="638492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149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096AFEF-DEBA-BC1F-729B-C807EB0B5432}"/>
              </a:ext>
            </a:extLst>
          </p:cNvPr>
          <p:cNvSpPr>
            <a:spLocks noGrp="1" noChangeArrowheads="1"/>
          </p:cNvSpPr>
          <p:nvPr>
            <p:ph type="title"/>
          </p:nvPr>
        </p:nvSpPr>
        <p:spPr>
          <a:xfrm>
            <a:off x="1938338" y="0"/>
            <a:ext cx="8458200" cy="1143000"/>
          </a:xfrm>
        </p:spPr>
        <p:txBody>
          <a:bodyPr>
            <a:normAutofit fontScale="90000"/>
          </a:bodyPr>
          <a:lstStyle/>
          <a:p>
            <a:r>
              <a:rPr lang="en-US" altLang="en-US" dirty="0">
                <a:effectLst>
                  <a:outerShdw blurRad="38100" dist="38100" dir="2700000" algn="tl">
                    <a:srgbClr val="000000"/>
                  </a:outerShdw>
                </a:effectLst>
                <a:latin typeface="Arial" panose="020B0604020202020204" pitchFamily="34" charset="0"/>
              </a:rPr>
              <a:t>The 8085 ISA - Instruction Formats</a:t>
            </a:r>
          </a:p>
        </p:txBody>
      </p:sp>
      <p:graphicFrame>
        <p:nvGraphicFramePr>
          <p:cNvPr id="62469" name="Object 5">
            <a:extLst>
              <a:ext uri="{FF2B5EF4-FFF2-40B4-BE49-F238E27FC236}">
                <a16:creationId xmlns:a16="http://schemas.microsoft.com/office/drawing/2014/main" id="{2E478D56-5F88-7855-8B5E-DAE47FD4DBD1}"/>
              </a:ext>
            </a:extLst>
          </p:cNvPr>
          <p:cNvGraphicFramePr>
            <a:graphicFrameLocks noChangeAspect="1"/>
          </p:cNvGraphicFramePr>
          <p:nvPr/>
        </p:nvGraphicFramePr>
        <p:xfrm>
          <a:off x="2676526" y="1193800"/>
          <a:ext cx="7026275" cy="5124450"/>
        </p:xfrm>
        <a:graphic>
          <a:graphicData uri="http://schemas.openxmlformats.org/presentationml/2006/ole">
            <mc:AlternateContent xmlns:mc="http://schemas.openxmlformats.org/markup-compatibility/2006">
              <mc:Choice xmlns:v="urn:schemas-microsoft-com:vml" Requires="v">
                <p:oleObj name="Bitmap Image" r:id="rId2" imgW="7268590" imgH="6001588" progId="Paint.Picture">
                  <p:embed/>
                </p:oleObj>
              </mc:Choice>
              <mc:Fallback>
                <p:oleObj name="Bitmap Image" r:id="rId2" imgW="7268590" imgH="6001588" progId="Paint.Picture">
                  <p:embed/>
                  <p:pic>
                    <p:nvPicPr>
                      <p:cNvPr id="62469" name="Object 5">
                        <a:extLst>
                          <a:ext uri="{FF2B5EF4-FFF2-40B4-BE49-F238E27FC236}">
                            <a16:creationId xmlns:a16="http://schemas.microsoft.com/office/drawing/2014/main" id="{2E478D56-5F88-7855-8B5E-DAE47FD4D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26" y="1193800"/>
                        <a:ext cx="7026275"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01560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E219EE9F-6F15-B8B1-EE64-D6564D76B566}"/>
              </a:ext>
            </a:extLst>
          </p:cNvPr>
          <p:cNvSpPr>
            <a:spLocks noGrp="1" noChangeArrowheads="1"/>
          </p:cNvSpPr>
          <p:nvPr>
            <p:ph type="title"/>
          </p:nvPr>
        </p:nvSpPr>
        <p:spPr>
          <a:xfrm>
            <a:off x="2209800" y="352425"/>
            <a:ext cx="7772400" cy="1143000"/>
          </a:xfrm>
        </p:spPr>
        <p:txBody>
          <a:bodyPr/>
          <a:lstStyle/>
          <a:p>
            <a:r>
              <a:rPr lang="en-US" altLang="en-US" dirty="0">
                <a:effectLst>
                  <a:outerShdw blurRad="38100" dist="38100" dir="2700000" algn="tl">
                    <a:srgbClr val="000000"/>
                  </a:outerShdw>
                </a:effectLst>
                <a:latin typeface="Arial" panose="020B0604020202020204" pitchFamily="34" charset="0"/>
              </a:rPr>
              <a:t>Example 8085 Program</a:t>
            </a:r>
          </a:p>
        </p:txBody>
      </p:sp>
      <p:graphicFrame>
        <p:nvGraphicFramePr>
          <p:cNvPr id="66564" name="Object 4">
            <a:extLst>
              <a:ext uri="{FF2B5EF4-FFF2-40B4-BE49-F238E27FC236}">
                <a16:creationId xmlns:a16="http://schemas.microsoft.com/office/drawing/2014/main" id="{59175DED-111C-627E-05D5-173881C89B09}"/>
              </a:ext>
            </a:extLst>
          </p:cNvPr>
          <p:cNvGraphicFramePr>
            <a:graphicFrameLocks noChangeAspect="1"/>
          </p:cNvGraphicFramePr>
          <p:nvPr/>
        </p:nvGraphicFramePr>
        <p:xfrm>
          <a:off x="2854325" y="1225551"/>
          <a:ext cx="6497638" cy="4932363"/>
        </p:xfrm>
        <a:graphic>
          <a:graphicData uri="http://schemas.openxmlformats.org/presentationml/2006/ole">
            <mc:AlternateContent xmlns:mc="http://schemas.openxmlformats.org/markup-compatibility/2006">
              <mc:Choice xmlns:v="urn:schemas-microsoft-com:vml" Requires="v">
                <p:oleObj name="Equation" r:id="rId2" imgW="1739880" imgH="1320480" progId="Equation.DSMT4">
                  <p:embed/>
                </p:oleObj>
              </mc:Choice>
              <mc:Fallback>
                <p:oleObj name="Equation" r:id="rId2" imgW="1739880" imgH="1320480" progId="Equation.DSMT4">
                  <p:embed/>
                  <p:pic>
                    <p:nvPicPr>
                      <p:cNvPr id="66564" name="Object 4">
                        <a:extLst>
                          <a:ext uri="{FF2B5EF4-FFF2-40B4-BE49-F238E27FC236}">
                            <a16:creationId xmlns:a16="http://schemas.microsoft.com/office/drawing/2014/main" id="{59175DED-111C-627E-05D5-173881C89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25" y="1225551"/>
                        <a:ext cx="6497638" cy="4932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31121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4609CE67-EB0F-6FFD-073D-E0EF5F4CAA2A}"/>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latin typeface="Arial" panose="020B0604020202020204" pitchFamily="34" charset="0"/>
              </a:rPr>
              <a:t>Example 8085 Program Code</a:t>
            </a:r>
          </a:p>
        </p:txBody>
      </p:sp>
      <p:pic>
        <p:nvPicPr>
          <p:cNvPr id="69637" name="Picture 5">
            <a:extLst>
              <a:ext uri="{FF2B5EF4-FFF2-40B4-BE49-F238E27FC236}">
                <a16:creationId xmlns:a16="http://schemas.microsoft.com/office/drawing/2014/main" id="{0AF85CFC-2F21-CC33-6C88-9E8163FA4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84" t="4103" r="3117"/>
          <a:stretch>
            <a:fillRect/>
          </a:stretch>
        </p:blipFill>
        <p:spPr bwMode="auto">
          <a:xfrm>
            <a:off x="1816100" y="2224089"/>
            <a:ext cx="8351838" cy="348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093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000" dirty="0" err="1"/>
              <a:t>Cont</a:t>
            </a:r>
            <a:r>
              <a:rPr lang="en-US" sz="2000" dirty="0"/>
              <a:t>…</a:t>
            </a:r>
          </a:p>
        </p:txBody>
      </p:sp>
      <p:sp>
        <p:nvSpPr>
          <p:cNvPr id="4" name="Date Placeholder 3"/>
          <p:cNvSpPr>
            <a:spLocks noGrp="1"/>
          </p:cNvSpPr>
          <p:nvPr>
            <p:ph type="dt" sz="half" idx="10"/>
          </p:nvPr>
        </p:nvSpPr>
        <p:spPr/>
        <p:txBody>
          <a:bodyPr/>
          <a:lstStyle/>
          <a:p>
            <a:fld id="{BDEEC8E3-1E7A-4491-856C-06C7E7E76814}" type="datetime1">
              <a:rPr lang="en-US" smtClean="0"/>
              <a:pPr/>
              <a:t>1/7/2024</a:t>
            </a:fld>
            <a:endParaRPr lang="en-US"/>
          </a:p>
        </p:txBody>
      </p:sp>
      <p:sp>
        <p:nvSpPr>
          <p:cNvPr id="5" name="Slide Number Placeholder 4"/>
          <p:cNvSpPr>
            <a:spLocks noGrp="1"/>
          </p:cNvSpPr>
          <p:nvPr>
            <p:ph type="sldNum" sz="quarter" idx="12"/>
          </p:nvPr>
        </p:nvSpPr>
        <p:spPr/>
        <p:txBody>
          <a:bodyPr/>
          <a:lstStyle/>
          <a:p>
            <a:fld id="{1E13A9A4-7E5D-47C8-97DD-58A6A3C83649}" type="slidenum">
              <a:rPr lang="en-US" smtClean="0"/>
              <a:pPr/>
              <a:t>6</a:t>
            </a:fld>
            <a:endParaRPr lang="en-US"/>
          </a:p>
        </p:txBody>
      </p:sp>
      <p:sp>
        <p:nvSpPr>
          <p:cNvPr id="14" name="Title 2"/>
          <p:cNvSpPr>
            <a:spLocks noGrp="1"/>
          </p:cNvSpPr>
          <p:nvPr>
            <p:ph idx="1"/>
          </p:nvPr>
        </p:nvSpPr>
        <p:spPr>
          <a:xfrm>
            <a:off x="1455420" y="1066800"/>
            <a:ext cx="9041130" cy="5410200"/>
          </a:xfrm>
        </p:spPr>
        <p:txBody>
          <a:bodyPr>
            <a:normAutofit fontScale="77500" lnSpcReduction="20000"/>
          </a:bodyPr>
          <a:lstStyle/>
          <a:p>
            <a:r>
              <a:rPr lang="en-US" sz="2000" dirty="0">
                <a:latin typeface="Times New Roman" panose="02020603050405020304" pitchFamily="18" charset="0"/>
                <a:cs typeface="Times New Roman" panose="02020603050405020304" pitchFamily="18" charset="0"/>
              </a:rPr>
              <a:t>The following image shows the register and memory configuration for a basic computer.</a:t>
            </a:r>
          </a:p>
          <a:p>
            <a:pPr marL="0" indent="0">
              <a:buNone/>
            </a:pPr>
            <a:r>
              <a:rPr lang="en-US" sz="2000" dirty="0">
                <a:latin typeface="Times New Roman" panose="02020603050405020304" pitchFamily="18" charset="0"/>
                <a:cs typeface="Times New Roman" panose="02020603050405020304" pitchFamily="18" charset="0"/>
              </a:rPr>
              <a:t>  11                               0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11                                 0</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15                                0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15                                     0                             15                                            0</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7                      0    7                     0              </a:t>
            </a:r>
          </a:p>
          <a:p>
            <a:pPr marL="0" indent="0">
              <a:buNone/>
            </a:pPr>
            <a:r>
              <a:rPr lang="en-US" sz="2000" dirty="0">
                <a:latin typeface="Times New Roman" panose="02020603050405020304" pitchFamily="18" charset="0"/>
                <a:cs typeface="Times New Roman" panose="02020603050405020304" pitchFamily="18" charset="0"/>
              </a:rPr>
              <a:t>                                                                         15                                            0                 </a:t>
            </a:r>
          </a:p>
          <a:p>
            <a:pPr marL="0" indent="0">
              <a:buNone/>
            </a:pPr>
            <a:r>
              <a:rPr lang="en-US" sz="2000" b="1" dirty="0"/>
              <a:t>                                                                                   																																																																																							</a:t>
            </a:r>
          </a:p>
        </p:txBody>
      </p:sp>
      <p:graphicFrame>
        <p:nvGraphicFramePr>
          <p:cNvPr id="12" name="Table 11"/>
          <p:cNvGraphicFramePr>
            <a:graphicFrameLocks noGrp="1"/>
          </p:cNvGraphicFramePr>
          <p:nvPr/>
        </p:nvGraphicFramePr>
        <p:xfrm>
          <a:off x="1855470" y="2057400"/>
          <a:ext cx="2320290" cy="381000"/>
        </p:xfrm>
        <a:graphic>
          <a:graphicData uri="http://schemas.openxmlformats.org/drawingml/2006/table">
            <a:tbl>
              <a:tblPr firstRow="1" bandRow="1">
                <a:tableStyleId>{5C22544A-7EE6-4342-B048-85BDC9FD1C3A}</a:tableStyleId>
              </a:tblPr>
              <a:tblGrid>
                <a:gridCol w="2320290">
                  <a:extLst>
                    <a:ext uri="{9D8B030D-6E8A-4147-A177-3AD203B41FA5}">
                      <a16:colId xmlns:a16="http://schemas.microsoft.com/office/drawing/2014/main" val="20000"/>
                    </a:ext>
                  </a:extLst>
                </a:gridCol>
              </a:tblGrid>
              <a:tr h="381000">
                <a:tc>
                  <a:txBody>
                    <a:bodyPr/>
                    <a:lstStyle/>
                    <a:p>
                      <a:r>
                        <a:rPr lang="en-US" sz="1800" dirty="0"/>
                        <a:t>                PC</a:t>
                      </a:r>
                    </a:p>
                  </a:txBody>
                  <a:tcPr marL="96012" marR="96012"/>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nvGraphicFramePr>
        <p:xfrm>
          <a:off x="1775460" y="2743200"/>
          <a:ext cx="2240280" cy="635726"/>
        </p:xfrm>
        <a:graphic>
          <a:graphicData uri="http://schemas.openxmlformats.org/drawingml/2006/table">
            <a:tbl>
              <a:tblPr firstRow="1" bandRow="1">
                <a:tableStyleId>{5C22544A-7EE6-4342-B048-85BDC9FD1C3A}</a:tableStyleId>
              </a:tblPr>
              <a:tblGrid>
                <a:gridCol w="2240280">
                  <a:extLst>
                    <a:ext uri="{9D8B030D-6E8A-4147-A177-3AD203B41FA5}">
                      <a16:colId xmlns:a16="http://schemas.microsoft.com/office/drawing/2014/main" val="20000"/>
                    </a:ext>
                  </a:extLst>
                </a:gridCol>
              </a:tblGrid>
              <a:tr h="635726">
                <a:tc>
                  <a:txBody>
                    <a:bodyPr/>
                    <a:lstStyle/>
                    <a:p>
                      <a:r>
                        <a:rPr lang="en-US" sz="1800" dirty="0"/>
                        <a:t>                AR</a:t>
                      </a:r>
                    </a:p>
                  </a:txBody>
                  <a:tcPr marL="96012" marR="96012"/>
                </a:tc>
                <a:extLst>
                  <a:ext uri="{0D108BD9-81ED-4DB2-BD59-A6C34878D82A}">
                    <a16:rowId xmlns:a16="http://schemas.microsoft.com/office/drawing/2014/main" val="10000"/>
                  </a:ext>
                </a:extLst>
              </a:tr>
            </a:tbl>
          </a:graphicData>
        </a:graphic>
      </p:graphicFrame>
      <p:graphicFrame>
        <p:nvGraphicFramePr>
          <p:cNvPr id="23" name="Table 22"/>
          <p:cNvGraphicFramePr>
            <a:graphicFrameLocks noGrp="1"/>
          </p:cNvGraphicFramePr>
          <p:nvPr/>
        </p:nvGraphicFramePr>
        <p:xfrm>
          <a:off x="1775460" y="3505200"/>
          <a:ext cx="2160270" cy="635726"/>
        </p:xfrm>
        <a:graphic>
          <a:graphicData uri="http://schemas.openxmlformats.org/drawingml/2006/table">
            <a:tbl>
              <a:tblPr firstRow="1" bandRow="1">
                <a:tableStyleId>{5C22544A-7EE6-4342-B048-85BDC9FD1C3A}</a:tableStyleId>
              </a:tblPr>
              <a:tblGrid>
                <a:gridCol w="2160270">
                  <a:extLst>
                    <a:ext uri="{9D8B030D-6E8A-4147-A177-3AD203B41FA5}">
                      <a16:colId xmlns:a16="http://schemas.microsoft.com/office/drawing/2014/main" val="20000"/>
                    </a:ext>
                  </a:extLst>
                </a:gridCol>
              </a:tblGrid>
              <a:tr h="635726">
                <a:tc>
                  <a:txBody>
                    <a:bodyPr/>
                    <a:lstStyle/>
                    <a:p>
                      <a:r>
                        <a:rPr lang="en-US" sz="1800" dirty="0"/>
                        <a:t>                IR      </a:t>
                      </a:r>
                    </a:p>
                  </a:txBody>
                  <a:tcPr marL="96012" marR="96012"/>
                </a:tc>
                <a:extLst>
                  <a:ext uri="{0D108BD9-81ED-4DB2-BD59-A6C34878D82A}">
                    <a16:rowId xmlns:a16="http://schemas.microsoft.com/office/drawing/2014/main" val="10000"/>
                  </a:ext>
                </a:extLst>
              </a:tr>
            </a:tbl>
          </a:graphicData>
        </a:graphic>
      </p:graphicFrame>
      <p:graphicFrame>
        <p:nvGraphicFramePr>
          <p:cNvPr id="25" name="Table 24"/>
          <p:cNvGraphicFramePr>
            <a:graphicFrameLocks noGrp="1"/>
          </p:cNvGraphicFramePr>
          <p:nvPr/>
        </p:nvGraphicFramePr>
        <p:xfrm>
          <a:off x="1695452" y="4267200"/>
          <a:ext cx="2641426" cy="381000"/>
        </p:xfrm>
        <a:graphic>
          <a:graphicData uri="http://schemas.openxmlformats.org/drawingml/2006/table">
            <a:tbl>
              <a:tblPr firstRow="1" bandRow="1">
                <a:tableStyleId>{5C22544A-7EE6-4342-B048-85BDC9FD1C3A}</a:tableStyleId>
              </a:tblPr>
              <a:tblGrid>
                <a:gridCol w="2641426">
                  <a:extLst>
                    <a:ext uri="{9D8B030D-6E8A-4147-A177-3AD203B41FA5}">
                      <a16:colId xmlns:a16="http://schemas.microsoft.com/office/drawing/2014/main" val="20000"/>
                    </a:ext>
                  </a:extLst>
                </a:gridCol>
              </a:tblGrid>
              <a:tr h="381000">
                <a:tc>
                  <a:txBody>
                    <a:bodyPr/>
                    <a:lstStyle/>
                    <a:p>
                      <a:r>
                        <a:rPr lang="en-US" sz="1800" dirty="0"/>
                        <a:t>                TR</a:t>
                      </a:r>
                    </a:p>
                  </a:txBody>
                  <a:tcPr marL="96012" marR="96012"/>
                </a:tc>
                <a:extLst>
                  <a:ext uri="{0D108BD9-81ED-4DB2-BD59-A6C34878D82A}">
                    <a16:rowId xmlns:a16="http://schemas.microsoft.com/office/drawing/2014/main" val="10000"/>
                  </a:ext>
                </a:extLst>
              </a:tr>
            </a:tbl>
          </a:graphicData>
        </a:graphic>
      </p:graphicFrame>
      <p:graphicFrame>
        <p:nvGraphicFramePr>
          <p:cNvPr id="26" name="Table 25"/>
          <p:cNvGraphicFramePr>
            <a:graphicFrameLocks noGrp="1"/>
          </p:cNvGraphicFramePr>
          <p:nvPr/>
        </p:nvGraphicFramePr>
        <p:xfrm>
          <a:off x="1535430" y="4953000"/>
          <a:ext cx="1600200" cy="64008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tblGrid>
              <a:tr h="640080">
                <a:tc>
                  <a:txBody>
                    <a:bodyPr/>
                    <a:lstStyle/>
                    <a:p>
                      <a:r>
                        <a:rPr lang="en-US" sz="1800" dirty="0"/>
                        <a:t>      OUTR</a:t>
                      </a:r>
                    </a:p>
                  </a:txBody>
                  <a:tcPr marL="96012" marR="96012"/>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3455670" y="4953000"/>
          <a:ext cx="1600200" cy="64008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tblGrid>
              <a:tr h="640080">
                <a:tc>
                  <a:txBody>
                    <a:bodyPr/>
                    <a:lstStyle/>
                    <a:p>
                      <a:r>
                        <a:rPr lang="en-US" sz="1800" dirty="0"/>
                        <a:t>          INPR</a:t>
                      </a:r>
                    </a:p>
                  </a:txBody>
                  <a:tcPr marL="96012" marR="96012"/>
                </a:tc>
                <a:extLst>
                  <a:ext uri="{0D108BD9-81ED-4DB2-BD59-A6C34878D82A}">
                    <a16:rowId xmlns:a16="http://schemas.microsoft.com/office/drawing/2014/main" val="10000"/>
                  </a:ext>
                </a:extLst>
              </a:tr>
            </a:tbl>
          </a:graphicData>
        </a:graphic>
      </p:graphicFrame>
      <p:graphicFrame>
        <p:nvGraphicFramePr>
          <p:cNvPr id="20" name="Table 19"/>
          <p:cNvGraphicFramePr>
            <a:graphicFrameLocks noGrp="1"/>
          </p:cNvGraphicFramePr>
          <p:nvPr/>
        </p:nvGraphicFramePr>
        <p:xfrm>
          <a:off x="6015990" y="1828800"/>
          <a:ext cx="3600450" cy="1371600"/>
        </p:xfrm>
        <a:graphic>
          <a:graphicData uri="http://schemas.openxmlformats.org/drawingml/2006/table">
            <a:tbl>
              <a:tblPr firstRow="1" bandRow="1">
                <a:tableStyleId>{5C22544A-7EE6-4342-B048-85BDC9FD1C3A}</a:tableStyleId>
              </a:tblPr>
              <a:tblGrid>
                <a:gridCol w="3600450">
                  <a:extLst>
                    <a:ext uri="{9D8B030D-6E8A-4147-A177-3AD203B41FA5}">
                      <a16:colId xmlns:a16="http://schemas.microsoft.com/office/drawing/2014/main" val="20000"/>
                    </a:ext>
                  </a:extLst>
                </a:gridCol>
              </a:tblGrid>
              <a:tr h="1371600">
                <a:tc>
                  <a:txBody>
                    <a:bodyPr/>
                    <a:lstStyle/>
                    <a:p>
                      <a:r>
                        <a:rPr lang="en-US" sz="1800" dirty="0"/>
                        <a:t>Memory</a:t>
                      </a:r>
                      <a:r>
                        <a:rPr lang="en-US" sz="1800" baseline="0" dirty="0"/>
                        <a:t> 4096 word 16 bits per word</a:t>
                      </a:r>
                      <a:endParaRPr lang="en-US" sz="1800" dirty="0"/>
                    </a:p>
                  </a:txBody>
                  <a:tcPr marL="96012" marR="96012"/>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nvGraphicFramePr>
        <p:xfrm>
          <a:off x="6496050" y="4267200"/>
          <a:ext cx="3200400" cy="37084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tblGrid>
              <a:tr h="370840">
                <a:tc>
                  <a:txBody>
                    <a:bodyPr/>
                    <a:lstStyle/>
                    <a:p>
                      <a:r>
                        <a:rPr lang="en-US" sz="1800" dirty="0"/>
                        <a:t>                DR</a:t>
                      </a:r>
                    </a:p>
                  </a:txBody>
                  <a:tcPr marL="96012" marR="96012"/>
                </a:tc>
                <a:extLst>
                  <a:ext uri="{0D108BD9-81ED-4DB2-BD59-A6C34878D82A}">
                    <a16:rowId xmlns:a16="http://schemas.microsoft.com/office/drawing/2014/main" val="10000"/>
                  </a:ext>
                </a:extLst>
              </a:tr>
            </a:tbl>
          </a:graphicData>
        </a:graphic>
      </p:graphicFrame>
      <p:graphicFrame>
        <p:nvGraphicFramePr>
          <p:cNvPr id="22" name="Table 21"/>
          <p:cNvGraphicFramePr>
            <a:graphicFrameLocks noGrp="1"/>
          </p:cNvGraphicFramePr>
          <p:nvPr/>
        </p:nvGraphicFramePr>
        <p:xfrm>
          <a:off x="6336030" y="5410200"/>
          <a:ext cx="3360420" cy="365760"/>
        </p:xfrm>
        <a:graphic>
          <a:graphicData uri="http://schemas.openxmlformats.org/drawingml/2006/table">
            <a:tbl>
              <a:tblPr firstRow="1" bandRow="1">
                <a:tableStyleId>{5C22544A-7EE6-4342-B048-85BDC9FD1C3A}</a:tableStyleId>
              </a:tblPr>
              <a:tblGrid>
                <a:gridCol w="3360420">
                  <a:extLst>
                    <a:ext uri="{9D8B030D-6E8A-4147-A177-3AD203B41FA5}">
                      <a16:colId xmlns:a16="http://schemas.microsoft.com/office/drawing/2014/main" val="20000"/>
                    </a:ext>
                  </a:extLst>
                </a:gridCol>
              </a:tblGrid>
              <a:tr h="365760">
                <a:tc>
                  <a:txBody>
                    <a:bodyPr/>
                    <a:lstStyle/>
                    <a:p>
                      <a:r>
                        <a:rPr lang="en-US" sz="1800" dirty="0"/>
                        <a:t>                         AC</a:t>
                      </a:r>
                    </a:p>
                  </a:txBody>
                  <a:tcPr marL="96012" marR="96012"/>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3095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87E7F2A7-6CCE-252D-EC99-B9D60890AD8B}"/>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latin typeface="Arial" panose="020B0604020202020204" pitchFamily="34" charset="0"/>
              </a:rPr>
              <a:t>Example 8085 Program Trace</a:t>
            </a:r>
          </a:p>
        </p:txBody>
      </p:sp>
      <p:graphicFrame>
        <p:nvGraphicFramePr>
          <p:cNvPr id="70661" name="Object 5">
            <a:extLst>
              <a:ext uri="{FF2B5EF4-FFF2-40B4-BE49-F238E27FC236}">
                <a16:creationId xmlns:a16="http://schemas.microsoft.com/office/drawing/2014/main" id="{682BB154-CC02-29F4-4815-F32575AB4AFF}"/>
              </a:ext>
            </a:extLst>
          </p:cNvPr>
          <p:cNvGraphicFramePr>
            <a:graphicFrameLocks noChangeAspect="1"/>
          </p:cNvGraphicFramePr>
          <p:nvPr/>
        </p:nvGraphicFramePr>
        <p:xfrm>
          <a:off x="1716089" y="1925639"/>
          <a:ext cx="8759825" cy="3006725"/>
        </p:xfrm>
        <a:graphic>
          <a:graphicData uri="http://schemas.openxmlformats.org/presentationml/2006/ole">
            <mc:AlternateContent xmlns:mc="http://schemas.openxmlformats.org/markup-compatibility/2006">
              <mc:Choice xmlns:v="urn:schemas-microsoft-com:vml" Requires="v">
                <p:oleObj name="Bitmap Image" r:id="rId2" imgW="10488489" imgH="3600000" progId="Paint.Picture">
                  <p:embed/>
                </p:oleObj>
              </mc:Choice>
              <mc:Fallback>
                <p:oleObj name="Bitmap Image" r:id="rId2" imgW="10488489" imgH="3600000" progId="Paint.Picture">
                  <p:embed/>
                  <p:pic>
                    <p:nvPicPr>
                      <p:cNvPr id="70661" name="Object 5">
                        <a:extLst>
                          <a:ext uri="{FF2B5EF4-FFF2-40B4-BE49-F238E27FC236}">
                            <a16:creationId xmlns:a16="http://schemas.microsoft.com/office/drawing/2014/main" id="{682BB154-CC02-29F4-4815-F32575AB4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9" y="1925639"/>
                        <a:ext cx="8759825"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81711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FB3E-74BE-4567-8306-94DB87441652}"/>
              </a:ext>
            </a:extLst>
          </p:cNvPr>
          <p:cNvSpPr>
            <a:spLocks noGrp="1"/>
          </p:cNvSpPr>
          <p:nvPr>
            <p:ph type="title"/>
          </p:nvPr>
        </p:nvSpPr>
        <p:spPr>
          <a:xfrm>
            <a:off x="838200" y="136525"/>
            <a:ext cx="10515600" cy="1325563"/>
          </a:xfrm>
        </p:spPr>
        <p:txBody>
          <a:bodyPr/>
          <a:lstStyle/>
          <a:p>
            <a:r>
              <a:rPr lang="en-IN" b="1" dirty="0"/>
              <a:t>References</a:t>
            </a:r>
          </a:p>
        </p:txBody>
      </p:sp>
      <p:sp>
        <p:nvSpPr>
          <p:cNvPr id="3" name="Content Placeholder 2">
            <a:extLst>
              <a:ext uri="{FF2B5EF4-FFF2-40B4-BE49-F238E27FC236}">
                <a16:creationId xmlns:a16="http://schemas.microsoft.com/office/drawing/2014/main" id="{9ED133A0-8705-49D8-87D3-023A00952EE0}"/>
              </a:ext>
            </a:extLst>
          </p:cNvPr>
          <p:cNvSpPr>
            <a:spLocks noGrp="1"/>
          </p:cNvSpPr>
          <p:nvPr>
            <p:ph idx="1"/>
          </p:nvPr>
        </p:nvSpPr>
        <p:spPr/>
        <p:txBody>
          <a:bodyPr/>
          <a:lstStyle/>
          <a:p>
            <a:r>
              <a:rPr lang="en-IN" b="1" dirty="0"/>
              <a:t>Text Books:</a:t>
            </a:r>
            <a:endParaRPr lang="en-IN" dirty="0"/>
          </a:p>
          <a:p>
            <a:pPr lvl="1"/>
            <a:r>
              <a:rPr lang="en-IN" i="1" dirty="0"/>
              <a:t>Computer System Architecture </a:t>
            </a:r>
            <a:r>
              <a:rPr lang="en-IN" dirty="0"/>
              <a:t>M. M. Mano:, 3rd ed., Prentice Hall of India, New Delhi, 1993.</a:t>
            </a:r>
          </a:p>
          <a:p>
            <a:pPr lvl="1"/>
            <a:r>
              <a:rPr lang="en-IN" i="1" dirty="0"/>
              <a:t>Computer Organization and Design: The Hardware/Software Interface</a:t>
            </a:r>
            <a:r>
              <a:rPr lang="en-IN" dirty="0"/>
              <a:t>, David A. Patterson and John L. Hennessy.</a:t>
            </a:r>
          </a:p>
          <a:p>
            <a:pPr lvl="1"/>
            <a:r>
              <a:rPr lang="en-IN" i="1" dirty="0"/>
              <a:t>Computer Organization and Embedded Systems</a:t>
            </a:r>
            <a:r>
              <a:rPr lang="en-IN" dirty="0"/>
              <a:t>, Carl </a:t>
            </a:r>
            <a:r>
              <a:rPr lang="en-IN" dirty="0" err="1"/>
              <a:t>Hamacher</a:t>
            </a:r>
            <a:r>
              <a:rPr lang="en-IN" dirty="0"/>
              <a:t>.</a:t>
            </a:r>
          </a:p>
          <a:p>
            <a:endParaRPr lang="en-IN" dirty="0"/>
          </a:p>
        </p:txBody>
      </p:sp>
      <p:sp>
        <p:nvSpPr>
          <p:cNvPr id="4" name="Slide Number Placeholder 3">
            <a:extLst>
              <a:ext uri="{FF2B5EF4-FFF2-40B4-BE49-F238E27FC236}">
                <a16:creationId xmlns:a16="http://schemas.microsoft.com/office/drawing/2014/main" id="{4EC4868D-1AF8-4893-8582-9D7065E0A482}"/>
              </a:ext>
            </a:extLst>
          </p:cNvPr>
          <p:cNvSpPr>
            <a:spLocks noGrp="1"/>
          </p:cNvSpPr>
          <p:nvPr>
            <p:ph type="sldNum" sz="quarter" idx="12"/>
          </p:nvPr>
        </p:nvSpPr>
        <p:spPr/>
        <p:txBody>
          <a:bodyPr/>
          <a:lstStyle/>
          <a:p>
            <a:fld id="{BDCDBBEF-AA6C-4BA6-85B2-A17D7F280E38}" type="slidenum">
              <a:rPr lang="en-US" smtClean="0"/>
              <a:pPr/>
              <a:t>61</a:t>
            </a:fld>
            <a:endParaRPr lang="en-US"/>
          </a:p>
        </p:txBody>
      </p:sp>
    </p:spTree>
    <p:extLst>
      <p:ext uri="{BB962C8B-B14F-4D97-AF65-F5344CB8AC3E}">
        <p14:creationId xmlns:p14="http://schemas.microsoft.com/office/powerpoint/2010/main" val="1412107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CAE4E-AE7F-DBBB-B7B1-564AC8E6F1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14A65-173B-5541-7732-2D321A15C504}"/>
              </a:ext>
            </a:extLst>
          </p:cNvPr>
          <p:cNvSpPr>
            <a:spLocks noGrp="1"/>
          </p:cNvSpPr>
          <p:nvPr>
            <p:ph idx="1"/>
          </p:nvPr>
        </p:nvSpPr>
        <p:spPr/>
        <p:txBody>
          <a:bodyPr/>
          <a:lstStyle/>
          <a:p>
            <a:pPr marL="0" indent="0">
              <a:buNone/>
            </a:pPr>
            <a:r>
              <a:rPr lang="en-IN" b="1" dirty="0"/>
              <a:t>Please Send Your Queries on:</a:t>
            </a:r>
          </a:p>
          <a:p>
            <a:pPr marL="0" indent="0">
              <a:buNone/>
            </a:pPr>
            <a:endParaRPr lang="en-IN" dirty="0"/>
          </a:p>
          <a:p>
            <a:pPr marL="0" indent="0">
              <a:buNone/>
            </a:pPr>
            <a:endParaRPr lang="en-IN" dirty="0"/>
          </a:p>
          <a:p>
            <a:pPr marL="0" indent="0" algn="ctr">
              <a:buNone/>
            </a:pPr>
            <a:r>
              <a:rPr lang="en-IN" b="1" dirty="0"/>
              <a:t>e-Mail:</a:t>
            </a:r>
            <a:r>
              <a:rPr lang="en-IN" dirty="0"/>
              <a:t> </a:t>
            </a:r>
            <a:r>
              <a:rPr lang="en-IN" i="1" dirty="0"/>
              <a:t>jayashree.e15737@cumail.in</a:t>
            </a:r>
          </a:p>
          <a:p>
            <a:endParaRPr lang="en-US" dirty="0"/>
          </a:p>
        </p:txBody>
      </p:sp>
      <p:sp>
        <p:nvSpPr>
          <p:cNvPr id="4" name="Slide Number Placeholder 3">
            <a:extLst>
              <a:ext uri="{FF2B5EF4-FFF2-40B4-BE49-F238E27FC236}">
                <a16:creationId xmlns:a16="http://schemas.microsoft.com/office/drawing/2014/main" id="{09CA9A19-58B5-1AF3-62EA-2B9CD487B3C6}"/>
              </a:ext>
            </a:extLst>
          </p:cNvPr>
          <p:cNvSpPr>
            <a:spLocks noGrp="1"/>
          </p:cNvSpPr>
          <p:nvPr>
            <p:ph type="sldNum" sz="quarter" idx="12"/>
          </p:nvPr>
        </p:nvSpPr>
        <p:spPr/>
        <p:txBody>
          <a:bodyPr/>
          <a:lstStyle/>
          <a:p>
            <a:fld id="{BDCDBBEF-AA6C-4BA6-85B2-A17D7F280E38}" type="slidenum">
              <a:rPr lang="en-US" smtClean="0"/>
              <a:pPr/>
              <a:t>62</a:t>
            </a:fld>
            <a:endParaRPr lang="en-US"/>
          </a:p>
        </p:txBody>
      </p:sp>
    </p:spTree>
    <p:extLst>
      <p:ext uri="{BB962C8B-B14F-4D97-AF65-F5344CB8AC3E}">
        <p14:creationId xmlns:p14="http://schemas.microsoft.com/office/powerpoint/2010/main" val="217996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15440" y="990600"/>
            <a:ext cx="8801100" cy="5562600"/>
          </a:xfrm>
        </p:spPr>
        <p:txBody>
          <a:bodyPr/>
          <a:lstStyle/>
          <a:p>
            <a:r>
              <a:rPr lang="en-US" sz="2000" dirty="0">
                <a:latin typeface="Times New Roman" panose="02020603050405020304" pitchFamily="18" charset="0"/>
                <a:cs typeface="Times New Roman" panose="02020603050405020304" pitchFamily="18" charset="0"/>
              </a:rPr>
              <a:t>The Memory unit has a capacity of 4096 words, and each word contains 16 bits.</a:t>
            </a:r>
          </a:p>
          <a:p>
            <a:r>
              <a:rPr lang="en-US" sz="2000" dirty="0">
                <a:latin typeface="Times New Roman" panose="02020603050405020304" pitchFamily="18" charset="0"/>
                <a:cs typeface="Times New Roman" panose="02020603050405020304" pitchFamily="18" charset="0"/>
              </a:rPr>
              <a:t>The Data Register (DR) contains 16 bits which hold the operand read from the memory location.</a:t>
            </a:r>
          </a:p>
          <a:p>
            <a:r>
              <a:rPr lang="en-US" sz="2000" dirty="0">
                <a:latin typeface="Times New Roman" panose="02020603050405020304" pitchFamily="18" charset="0"/>
                <a:cs typeface="Times New Roman" panose="02020603050405020304" pitchFamily="18" charset="0"/>
              </a:rPr>
              <a:t>The Memory Address Register (MAR) contains 12 bits which hold the address for the memory location. </a:t>
            </a:r>
          </a:p>
          <a:p>
            <a:r>
              <a:rPr lang="en-US" sz="2000" dirty="0">
                <a:latin typeface="Times New Roman" panose="02020603050405020304" pitchFamily="18" charset="0"/>
                <a:cs typeface="Times New Roman" panose="02020603050405020304" pitchFamily="18" charset="0"/>
              </a:rPr>
              <a:t>The Program Counter (PC) also contains 12 bits which hold the address of the next instruction to be read from memory after the current instruction is executed. </a:t>
            </a:r>
          </a:p>
          <a:p>
            <a:r>
              <a:rPr lang="en-US" sz="2000" dirty="0">
                <a:latin typeface="Times New Roman" panose="02020603050405020304" pitchFamily="18" charset="0"/>
                <a:cs typeface="Times New Roman" panose="02020603050405020304" pitchFamily="18" charset="0"/>
              </a:rPr>
              <a:t>The Accumulator (AC) register is a general purpose processing register.</a:t>
            </a:r>
          </a:p>
          <a:p>
            <a:r>
              <a:rPr lang="en-US" sz="2000" dirty="0">
                <a:latin typeface="Times New Roman" panose="02020603050405020304" pitchFamily="18" charset="0"/>
                <a:cs typeface="Times New Roman" panose="02020603050405020304" pitchFamily="18" charset="0"/>
              </a:rPr>
              <a:t>The instruction read from memory is placed in the Instruction register (IR).</a:t>
            </a:r>
          </a:p>
          <a:p>
            <a:r>
              <a:rPr lang="en-US" sz="2000" dirty="0">
                <a:latin typeface="Times New Roman" panose="02020603050405020304" pitchFamily="18" charset="0"/>
                <a:cs typeface="Times New Roman" panose="02020603050405020304" pitchFamily="18" charset="0"/>
              </a:rPr>
              <a:t>The Temporary Register (TR) is used for holding the temporary data during the processing.</a:t>
            </a:r>
          </a:p>
          <a:p>
            <a:r>
              <a:rPr lang="en-US" sz="2000" dirty="0">
                <a:latin typeface="Times New Roman" panose="02020603050405020304" pitchFamily="18" charset="0"/>
                <a:cs typeface="Times New Roman" panose="02020603050405020304" pitchFamily="18" charset="0"/>
              </a:rPr>
              <a:t>The Input Registers (IR) holds the input characters given by the user. </a:t>
            </a:r>
          </a:p>
          <a:p>
            <a:r>
              <a:rPr lang="en-US" sz="2000" dirty="0">
                <a:latin typeface="Times New Roman" panose="02020603050405020304" pitchFamily="18" charset="0"/>
                <a:cs typeface="Times New Roman" panose="02020603050405020304" pitchFamily="18" charset="0"/>
              </a:rPr>
              <a:t>The Output Registers (OR) holds the output after processing the input data.</a:t>
            </a:r>
          </a:p>
          <a:p>
            <a:pPr marL="0" indent="0">
              <a:buNone/>
            </a:pPr>
            <a:endParaRPr lang="en-US" sz="2400" dirty="0"/>
          </a:p>
        </p:txBody>
      </p:sp>
      <p:sp>
        <p:nvSpPr>
          <p:cNvPr id="3" name="Title 2"/>
          <p:cNvSpPr>
            <a:spLocks noGrp="1"/>
          </p:cNvSpPr>
          <p:nvPr>
            <p:ph type="title"/>
          </p:nvPr>
        </p:nvSpPr>
        <p:spPr/>
        <p:txBody>
          <a:bodyPr/>
          <a:lstStyle/>
          <a:p>
            <a:r>
              <a:rPr lang="en-US" sz="2000" dirty="0" err="1">
                <a:latin typeface="Times New Roman" panose="02020603050405020304" pitchFamily="18" charset="0"/>
                <a:cs typeface="Times New Roman" panose="02020603050405020304" pitchFamily="18" charset="0"/>
              </a:rPr>
              <a:t>Cont</a:t>
            </a:r>
            <a:r>
              <a:rPr lang="en-US" sz="2000"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7</a:t>
            </a:fld>
            <a:endParaRPr lang="en-US"/>
          </a:p>
        </p:txBody>
      </p:sp>
    </p:spTree>
    <p:extLst>
      <p:ext uri="{BB962C8B-B14F-4D97-AF65-F5344CB8AC3E}">
        <p14:creationId xmlns:p14="http://schemas.microsoft.com/office/powerpoint/2010/main" val="3884912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All computers have an instruction execution cycle. A basic instruction execution cycle can be broken down into the following steps:</a:t>
            </a:r>
          </a:p>
          <a:p>
            <a:pPr lvl="0"/>
            <a:r>
              <a:rPr lang="en-US" sz="2000" u="sng" dirty="0">
                <a:latin typeface="Times New Roman" panose="02020603050405020304" pitchFamily="18" charset="0"/>
                <a:cs typeface="Times New Roman" panose="02020603050405020304" pitchFamily="18" charset="0"/>
                <a:hlinkClick r:id="rId2"/>
              </a:rPr>
              <a:t>Fetch cycle</a:t>
            </a:r>
            <a:r>
              <a:rPr lang="en-US" sz="2000" dirty="0">
                <a:latin typeface="Times New Roman" panose="02020603050405020304" pitchFamily="18" charset="0"/>
                <a:cs typeface="Times New Roman" panose="02020603050405020304" pitchFamily="18" charset="0"/>
              </a:rPr>
              <a:t> </a:t>
            </a:r>
          </a:p>
          <a:p>
            <a:pPr lvl="0"/>
            <a:r>
              <a:rPr lang="en-US" sz="2000" u="sng" dirty="0">
                <a:latin typeface="Times New Roman" panose="02020603050405020304" pitchFamily="18" charset="0"/>
                <a:cs typeface="Times New Roman" panose="02020603050405020304" pitchFamily="18" charset="0"/>
                <a:hlinkClick r:id="rId2"/>
              </a:rPr>
              <a:t>Execute cycle</a:t>
            </a:r>
            <a:r>
              <a:rPr lang="en-US" sz="2000" dirty="0">
                <a:latin typeface="Times New Roman" panose="02020603050405020304" pitchFamily="18" charset="0"/>
                <a:cs typeface="Times New Roman" panose="02020603050405020304" pitchFamily="18" charset="0"/>
              </a:rPr>
              <a:t> </a:t>
            </a:r>
          </a:p>
          <a:p>
            <a:pPr marL="0" lv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Although we have been concentrating on the CPU and memory, there are additional components in a computer such as the I/O modules which can interact with the processor. In an improved instruction execution cycle, we can introduce a third cycle known as the </a:t>
            </a:r>
            <a:r>
              <a:rPr lang="en-US" sz="2000" u="sng" dirty="0">
                <a:latin typeface="Times New Roman" panose="02020603050405020304" pitchFamily="18" charset="0"/>
                <a:cs typeface="Times New Roman" panose="02020603050405020304" pitchFamily="18" charset="0"/>
                <a:hlinkClick r:id="rId2"/>
              </a:rPr>
              <a:t>interrupt cycle</a:t>
            </a:r>
            <a:r>
              <a:rPr lang="en-US" sz="2000" dirty="0">
                <a:latin typeface="Times New Roman" panose="02020603050405020304" pitchFamily="18" charset="0"/>
                <a:cs typeface="Times New Roman" panose="02020603050405020304" pitchFamily="18" charset="0"/>
              </a:rPr>
              <a:t>. Figure 2 illustrates how the interrupt cycle fits into the overall cycle.</a:t>
            </a:r>
          </a:p>
          <a:p>
            <a:pPr marL="0" indent="0">
              <a:buNone/>
            </a:pPr>
            <a:endParaRPr lang="en-US" sz="1600" dirty="0">
              <a:latin typeface="Times New Roman" panose="02020603050405020304" pitchFamily="18" charset="0"/>
              <a:cs typeface="Times New Roman" panose="02020603050405020304" pitchFamily="18" charset="0"/>
            </a:endParaRPr>
          </a:p>
          <a:p>
            <a:pPr marL="0" lvl="0" indent="0">
              <a:buNone/>
            </a:pPr>
            <a:endParaRPr lang="en-US" sz="16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2000" b="1" dirty="0">
                <a:latin typeface="Times New Roman" panose="02020603050405020304" pitchFamily="18" charset="0"/>
                <a:cs typeface="Times New Roman" panose="02020603050405020304" pitchFamily="18" charset="0"/>
              </a:rPr>
              <a:t>Instruction Execution Cycle</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8</a:t>
            </a:fld>
            <a:endParaRPr lang="en-US"/>
          </a:p>
        </p:txBody>
      </p:sp>
    </p:spTree>
    <p:extLst>
      <p:ext uri="{BB962C8B-B14F-4D97-AF65-F5344CB8AC3E}">
        <p14:creationId xmlns:p14="http://schemas.microsoft.com/office/powerpoint/2010/main" val="2829728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800" dirty="0" err="1">
                <a:latin typeface="Times New Roman" panose="02020603050405020304" pitchFamily="18" charset="0"/>
                <a:cs typeface="Times New Roman" panose="02020603050405020304" pitchFamily="18" charset="0"/>
              </a:rPr>
              <a:t>Cont</a:t>
            </a:r>
            <a:r>
              <a:rPr lang="en-US" sz="1800"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pPr>
              <a:defRPr/>
            </a:pPr>
            <a:fld id="{BDEEC8E3-1E7A-4491-856C-06C7E7E76814}" type="datetime1">
              <a:rPr lang="en-US" smtClean="0"/>
              <a:pPr>
                <a:defRPr/>
              </a:pPr>
              <a:t>1/7/2024</a:t>
            </a:fld>
            <a:endParaRPr lang="en-US"/>
          </a:p>
        </p:txBody>
      </p:sp>
      <p:sp>
        <p:nvSpPr>
          <p:cNvPr id="5" name="Slide Number Placeholder 4"/>
          <p:cNvSpPr>
            <a:spLocks noGrp="1"/>
          </p:cNvSpPr>
          <p:nvPr>
            <p:ph type="sldNum" sz="quarter" idx="12"/>
          </p:nvPr>
        </p:nvSpPr>
        <p:spPr/>
        <p:txBody>
          <a:bodyPr/>
          <a:lstStyle/>
          <a:p>
            <a:pPr>
              <a:defRPr/>
            </a:pPr>
            <a:fld id="{1E13A9A4-7E5D-47C8-97DD-58A6A3C83649}" type="slidenum">
              <a:rPr lang="en-US" smtClean="0"/>
              <a:pPr>
                <a:defRPr/>
              </a:pPr>
              <a:t>9</a:t>
            </a:fld>
            <a:endParaRPr lang="en-US"/>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1295400"/>
            <a:ext cx="4038600" cy="4190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629803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2558</TotalTime>
  <Words>3836</Words>
  <Application>Microsoft Office PowerPoint</Application>
  <PresentationFormat>Widescreen</PresentationFormat>
  <Paragraphs>379</Paragraphs>
  <Slides>62</Slides>
  <Notes>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4</vt:i4>
      </vt:variant>
      <vt:variant>
        <vt:lpstr>Slide Titles</vt:lpstr>
      </vt:variant>
      <vt:variant>
        <vt:i4>62</vt:i4>
      </vt:variant>
    </vt:vector>
  </HeadingPairs>
  <TitlesOfParts>
    <vt:vector size="78" baseType="lpstr">
      <vt:lpstr>Arial</vt:lpstr>
      <vt:lpstr>Calibri</vt:lpstr>
      <vt:lpstr>Calibri Light</vt:lpstr>
      <vt:lpstr>Cambria</vt:lpstr>
      <vt:lpstr>Casper</vt:lpstr>
      <vt:lpstr>Casper Bold</vt:lpstr>
      <vt:lpstr>Symbol</vt:lpstr>
      <vt:lpstr>Times New Roman</vt:lpstr>
      <vt:lpstr>Trebuchet MS</vt:lpstr>
      <vt:lpstr>Wingdings</vt:lpstr>
      <vt:lpstr>1_Office Theme</vt:lpstr>
      <vt:lpstr>Contents Slide Master</vt:lpstr>
      <vt:lpstr>CorelDRAW</vt:lpstr>
      <vt:lpstr>Bitmap Image</vt:lpstr>
      <vt:lpstr>Image</vt:lpstr>
      <vt:lpstr>Equation</vt:lpstr>
      <vt:lpstr>PowerPoint Presentation</vt:lpstr>
      <vt:lpstr>About Course</vt:lpstr>
      <vt:lpstr>Content:</vt:lpstr>
      <vt:lpstr>Computer Registers </vt:lpstr>
      <vt:lpstr>Cont…</vt:lpstr>
      <vt:lpstr>Cont…</vt:lpstr>
      <vt:lpstr>Cont….</vt:lpstr>
      <vt:lpstr>Instruction Execution Cycle</vt:lpstr>
      <vt:lpstr>Cont…</vt:lpstr>
      <vt:lpstr>Fetch cycle</vt:lpstr>
      <vt:lpstr>Cont….</vt:lpstr>
      <vt:lpstr>Execution cycle</vt:lpstr>
      <vt:lpstr>Conti…</vt:lpstr>
      <vt:lpstr>Cont..</vt:lpstr>
      <vt:lpstr> </vt:lpstr>
      <vt:lpstr>PowerPoint Presentation</vt:lpstr>
      <vt:lpstr>Cont..</vt:lpstr>
      <vt:lpstr>Cont..</vt:lpstr>
      <vt:lpstr>Cont..</vt:lpstr>
      <vt:lpstr>Register transfer and micro operation</vt:lpstr>
      <vt:lpstr>Cont..</vt:lpstr>
      <vt:lpstr>Cont..</vt:lpstr>
      <vt:lpstr>Cont..</vt:lpstr>
      <vt:lpstr>Bus design </vt:lpstr>
      <vt:lpstr>Cont..</vt:lpstr>
      <vt:lpstr>Cont..</vt:lpstr>
      <vt:lpstr>2. Data Lines: </vt:lpstr>
      <vt:lpstr>Cont..</vt:lpstr>
      <vt:lpstr>3. Control Lines: </vt:lpstr>
      <vt:lpstr>Interrupts in microprocessor </vt:lpstr>
      <vt:lpstr>Cont…</vt:lpstr>
      <vt:lpstr>Cont…</vt:lpstr>
      <vt:lpstr>Cont…</vt:lpstr>
      <vt:lpstr>Memory reference instruction</vt:lpstr>
      <vt:lpstr>Addressing Modes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Instruction Formats</vt:lpstr>
      <vt:lpstr>3-operand Instructions</vt:lpstr>
      <vt:lpstr>2-operand Instructions</vt:lpstr>
      <vt:lpstr>1-operand Instructions</vt:lpstr>
      <vt:lpstr>0-operand Instructions</vt:lpstr>
      <vt:lpstr>A Relatively Simple ISA - Instruction Set</vt:lpstr>
      <vt:lpstr>PowerPoint Presentation</vt:lpstr>
      <vt:lpstr>A Relatively Simple ISA - Instruction Formats</vt:lpstr>
      <vt:lpstr>Example Relatively Simple Program</vt:lpstr>
      <vt:lpstr>Example Relatively Simple Program Code</vt:lpstr>
      <vt:lpstr>Example Relatively Simple Program Trace</vt:lpstr>
      <vt:lpstr>The 8085 ISA - Instruction Set</vt:lpstr>
      <vt:lpstr>The 8085 ISA - Instruction Set</vt:lpstr>
      <vt:lpstr>The 8085 ISA - Instruction Set</vt:lpstr>
      <vt:lpstr>The 8085 ISA - Instruction Formats</vt:lpstr>
      <vt:lpstr>Example 8085 Program</vt:lpstr>
      <vt:lpstr>Example 8085 Program Code</vt:lpstr>
      <vt:lpstr>Example 8085 Program Trace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Jayashree Mohanty</cp:lastModifiedBy>
  <cp:revision>278</cp:revision>
  <dcterms:created xsi:type="dcterms:W3CDTF">2019-01-09T10:33:58Z</dcterms:created>
  <dcterms:modified xsi:type="dcterms:W3CDTF">2024-01-07T17:32:46Z</dcterms:modified>
</cp:coreProperties>
</file>